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5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168" autoAdjust="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style val="12"/>
  <c:chart>
    <c:title>
      <c:tx>
        <c:rich>
          <a:bodyPr/>
          <a:lstStyle/>
          <a:p>
            <a:pPr>
              <a:defRPr/>
            </a:pPr>
            <a:r>
              <a:rPr lang="en-US"/>
              <a:t>NC = 100</a:t>
            </a:r>
          </a:p>
        </c:rich>
      </c:tx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100 Cities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10</c:v>
                </c:pt>
              </c:numCache>
            </c:numRef>
          </c:cat>
          <c:val>
            <c:numRef>
              <c:f>Sheet1!$B$2:$B$5</c:f>
              <c:numCache>
                <c:formatCode>0.00</c:formatCode>
                <c:ptCount val="4"/>
                <c:pt idx="0">
                  <c:v>2.1179999999999999</c:v>
                </c:pt>
                <c:pt idx="1">
                  <c:v>6.1180000000000003</c:v>
                </c:pt>
                <c:pt idx="2">
                  <c:v>6.5410000000000004</c:v>
                </c:pt>
                <c:pt idx="3">
                  <c:v>10.288</c:v>
                </c:pt>
              </c:numCache>
            </c:numRef>
          </c:val>
        </c:ser>
        <c:marker val="1"/>
        <c:axId val="103634048"/>
        <c:axId val="103636352"/>
      </c:lineChart>
      <c:catAx>
        <c:axId val="103634048"/>
        <c:scaling>
          <c:orientation val="minMax"/>
        </c:scaling>
        <c:axPos val="b"/>
        <c:numFmt formatCode="General" sourceLinked="1"/>
        <c:tickLblPos val="nextTo"/>
        <c:crossAx val="103636352"/>
        <c:crosses val="autoZero"/>
        <c:auto val="1"/>
        <c:lblAlgn val="ctr"/>
        <c:lblOffset val="100"/>
      </c:catAx>
      <c:valAx>
        <c:axId val="103636352"/>
        <c:scaling>
          <c:orientation val="minMax"/>
        </c:scaling>
        <c:axPos val="l"/>
        <c:majorGridlines/>
        <c:numFmt formatCode="0.00" sourceLinked="1"/>
        <c:tickLblPos val="nextTo"/>
        <c:crossAx val="10363404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tr-T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style val="15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200 Cities</c:v>
                </c:pt>
              </c:strCache>
            </c:strRef>
          </c:tx>
          <c:dLbls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10</c:v>
                </c:pt>
              </c:numCache>
            </c:numRef>
          </c:cat>
          <c:val>
            <c:numRef>
              <c:f>Sheet1!$B$2:$B$5</c:f>
              <c:numCache>
                <c:formatCode>0.00</c:formatCode>
                <c:ptCount val="4"/>
                <c:pt idx="0">
                  <c:v>3.1040000000000001</c:v>
                </c:pt>
                <c:pt idx="1">
                  <c:v>3.1930000000000001</c:v>
                </c:pt>
                <c:pt idx="2">
                  <c:v>6.8250000000000002</c:v>
                </c:pt>
                <c:pt idx="3">
                  <c:v>10.468</c:v>
                </c:pt>
              </c:numCache>
            </c:numRef>
          </c:val>
        </c:ser>
        <c:dLbls>
          <c:showVal val="1"/>
        </c:dLbls>
        <c:marker val="1"/>
        <c:axId val="89642880"/>
        <c:axId val="89699072"/>
      </c:lineChart>
      <c:catAx>
        <c:axId val="896428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tr-TR"/>
                  <a:t>Number of Processors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9699072"/>
        <c:crosses val="autoZero"/>
        <c:auto val="1"/>
        <c:lblAlgn val="ctr"/>
        <c:lblOffset val="100"/>
      </c:catAx>
      <c:valAx>
        <c:axId val="8969907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tr-TR"/>
                  <a:t>Time</a:t>
                </a:r>
              </a:p>
            </c:rich>
          </c:tx>
          <c:layout/>
        </c:title>
        <c:numFmt formatCode="0.00" sourceLinked="1"/>
        <c:majorTickMark val="none"/>
        <c:tickLblPos val="nextTo"/>
        <c:crossAx val="8964288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tr-T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style val="10"/>
  <c:chart>
    <c:autoTitleDeleted val="1"/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500 Cities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10</c:v>
                </c:pt>
              </c:numCache>
            </c:numRef>
          </c:cat>
          <c:val>
            <c:numRef>
              <c:f>Sheet1!$B$2:$B$5</c:f>
              <c:numCache>
                <c:formatCode>0.00</c:formatCode>
                <c:ptCount val="4"/>
                <c:pt idx="0">
                  <c:v>24.366</c:v>
                </c:pt>
                <c:pt idx="1">
                  <c:v>12.039</c:v>
                </c:pt>
                <c:pt idx="2">
                  <c:v>11.102</c:v>
                </c:pt>
                <c:pt idx="3">
                  <c:v>13.5</c:v>
                </c:pt>
              </c:numCache>
            </c:numRef>
          </c:val>
        </c:ser>
        <c:dLbls/>
        <c:dropLines/>
        <c:marker val="1"/>
        <c:axId val="95638272"/>
        <c:axId val="95640960"/>
      </c:lineChart>
      <c:catAx>
        <c:axId val="956382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tr-TR"/>
                  <a:t>Number of Processors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95640960"/>
        <c:crosses val="autoZero"/>
        <c:auto val="1"/>
        <c:lblAlgn val="ctr"/>
        <c:lblOffset val="100"/>
      </c:catAx>
      <c:valAx>
        <c:axId val="9564096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tr-TR"/>
                  <a:t>Time</a:t>
                </a:r>
              </a:p>
            </c:rich>
          </c:tx>
          <c:layout/>
        </c:title>
        <c:numFmt formatCode="0.00" sourceLinked="1"/>
        <c:tickLblPos val="nextTo"/>
        <c:crossAx val="9563827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tr-T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style val="32"/>
  <c:chart>
    <c:autoTitleDeleted val="1"/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700 Cities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10</c:v>
                </c:pt>
              </c:numCache>
            </c:numRef>
          </c:cat>
          <c:val>
            <c:numRef>
              <c:f>Sheet1!$B$2:$B$5</c:f>
              <c:numCache>
                <c:formatCode>0.00</c:formatCode>
                <c:ptCount val="4"/>
                <c:pt idx="0">
                  <c:v>61.183</c:v>
                </c:pt>
                <c:pt idx="1">
                  <c:v>32.234999999999999</c:v>
                </c:pt>
                <c:pt idx="2">
                  <c:v>23.103999999999999</c:v>
                </c:pt>
                <c:pt idx="3">
                  <c:v>21.768000000000001</c:v>
                </c:pt>
              </c:numCache>
            </c:numRef>
          </c:val>
        </c:ser>
        <c:dropLines/>
        <c:marker val="1"/>
        <c:axId val="103963264"/>
        <c:axId val="107458944"/>
      </c:lineChart>
      <c:catAx>
        <c:axId val="1039632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tr-TR"/>
                  <a:t>Number of Processors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107458944"/>
        <c:crosses val="autoZero"/>
        <c:auto val="1"/>
        <c:lblAlgn val="ctr"/>
        <c:lblOffset val="100"/>
      </c:catAx>
      <c:valAx>
        <c:axId val="10745894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tr-TR"/>
                  <a:t>Time</a:t>
                </a:r>
              </a:p>
            </c:rich>
          </c:tx>
          <c:layout/>
        </c:title>
        <c:numFmt formatCode="0.00" sourceLinked="1"/>
        <c:tickLblPos val="nextTo"/>
        <c:crossAx val="10396326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tr-T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6CEBA-4000-4BC5-8FCC-5B8046FEA7FE}" type="datetimeFigureOut">
              <a:rPr lang="fr-FR"/>
              <a:pPr>
                <a:defRPr/>
              </a:pPr>
              <a:t>05/01/2010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B0603-B45D-459A-BF52-3FA56F725C1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8A041-6457-4E1C-9AA2-09E7F131B934}" type="datetimeFigureOut">
              <a:rPr lang="fr-FR"/>
              <a:pPr>
                <a:defRPr/>
              </a:pPr>
              <a:t>05/01/2010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F7E0D-908B-4C15-967C-E22164282B2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C4CBF-FC7A-47DF-BE1E-EDAA0B98B65C}" type="datetimeFigureOut">
              <a:rPr lang="fr-FR"/>
              <a:pPr>
                <a:defRPr/>
              </a:pPr>
              <a:t>05/01/2010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52231-0133-4408-8E49-EF04C60D1A0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07524-3EFC-4271-8DC8-912FD40F9952}" type="datetimeFigureOut">
              <a:rPr lang="fr-FR"/>
              <a:pPr>
                <a:defRPr/>
              </a:pPr>
              <a:t>05/01/2010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D7B91-BFD2-4B5C-B686-E48A87EA032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0BF48-6AD3-4A78-9323-46222D9911AF}" type="datetimeFigureOut">
              <a:rPr lang="fr-FR"/>
              <a:pPr>
                <a:defRPr/>
              </a:pPr>
              <a:t>05/01/2010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18619-853D-4968-858F-50D2299BFFC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9AC00-B20C-4C38-A181-1F72B4F0CDFC}" type="datetimeFigureOut">
              <a:rPr lang="fr-FR"/>
              <a:pPr>
                <a:defRPr/>
              </a:pPr>
              <a:t>05/01/2010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ED208-001C-4C3B-AAA2-7B48C2BF270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4B13E-5B46-4B7B-8D30-67CF25052FAD}" type="datetimeFigureOut">
              <a:rPr lang="fr-FR"/>
              <a:pPr>
                <a:defRPr/>
              </a:pPr>
              <a:t>05/01/2010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02C27-E281-4FE2-97AF-E900AA91A66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BAFE1-7C2E-4E78-8264-AB1A8109CA86}" type="datetimeFigureOut">
              <a:rPr lang="fr-FR"/>
              <a:pPr>
                <a:defRPr/>
              </a:pPr>
              <a:t>05/01/2010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BC96B-ACB6-4E1B-886A-54CA7354B9F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44657-3C7B-4DE8-8D34-9464A1933924}" type="datetimeFigureOut">
              <a:rPr lang="fr-FR"/>
              <a:pPr>
                <a:defRPr/>
              </a:pPr>
              <a:t>05/01/2010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1BEDF-4EB7-470E-936E-291BE68F4FD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5DEC3-DEAF-450B-9382-E4B741B580DC}" type="datetimeFigureOut">
              <a:rPr lang="fr-FR"/>
              <a:pPr>
                <a:defRPr/>
              </a:pPr>
              <a:t>05/01/2010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509B0-669F-44B6-AC29-3491452BE3E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C9A9A-A30F-4EFD-B08C-C3C79AEC87C4}" type="datetimeFigureOut">
              <a:rPr lang="fr-FR"/>
              <a:pPr>
                <a:defRPr/>
              </a:pPr>
              <a:t>05/01/2010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CFDB5-15CF-4BEF-B577-5C6C6E46394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70B34B-6A12-4BCD-BF02-699B55ED7A19}" type="datetimeFigureOut">
              <a:rPr lang="fr-FR"/>
              <a:pPr>
                <a:defRPr/>
              </a:pPr>
              <a:t>05/01/2010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3508676-C1BE-481E-813D-050F87AE37F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371632" y="1643063"/>
            <a:ext cx="7772400" cy="1470025"/>
          </a:xfrm>
        </p:spPr>
        <p:txBody>
          <a:bodyPr/>
          <a:lstStyle/>
          <a:p>
            <a:r>
              <a:rPr lang="tr-TR" sz="36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Travelling Salesman Problem</a:t>
            </a:r>
            <a:endParaRPr lang="fr-FR" sz="3600" dirty="0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3600488" y="5248300"/>
            <a:ext cx="6400800" cy="1752600"/>
          </a:xfrm>
        </p:spPr>
        <p:txBody>
          <a:bodyPr/>
          <a:lstStyle/>
          <a:p>
            <a:r>
              <a:rPr lang="tr-TR" sz="2800" i="1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an unfinished story...</a:t>
            </a:r>
            <a:endParaRPr lang="fr-FR" sz="2800" i="1" dirty="0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4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TSP with Parallel Computing</a:t>
            </a:r>
          </a:p>
        </p:txBody>
      </p:sp>
      <p:graphicFrame>
        <p:nvGraphicFramePr>
          <p:cNvPr id="8" name="Chart 7"/>
          <p:cNvGraphicFramePr/>
          <p:nvPr/>
        </p:nvGraphicFramePr>
        <p:xfrm>
          <a:off x="1357290" y="1818341"/>
          <a:ext cx="6795247" cy="5039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4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TSP with Parallel Computing</a:t>
            </a:r>
          </a:p>
        </p:txBody>
      </p:sp>
      <p:graphicFrame>
        <p:nvGraphicFramePr>
          <p:cNvPr id="8" name="Chart 7"/>
          <p:cNvGraphicFramePr/>
          <p:nvPr/>
        </p:nvGraphicFramePr>
        <p:xfrm>
          <a:off x="1643042" y="2214554"/>
          <a:ext cx="6286544" cy="4468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671794" y="506433"/>
            <a:ext cx="6400800" cy="1143000"/>
          </a:xfrm>
        </p:spPr>
        <p:txBody>
          <a:bodyPr/>
          <a:lstStyle/>
          <a:p>
            <a:pPr algn="l"/>
            <a:r>
              <a:rPr lang="tr-TR" sz="4000" dirty="0" smtClean="0">
                <a:latin typeface="Consolas" pitchFamily="49" charset="0"/>
                <a:cs typeface="Consolas" pitchFamily="49" charset="0"/>
              </a:rPr>
              <a:t>Conclusion</a:t>
            </a:r>
            <a:endParaRPr lang="fr-FR" sz="40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671794" y="1571612"/>
            <a:ext cx="64008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1800" dirty="0" smtClean="0">
                <a:latin typeface="Consolas" pitchFamily="49" charset="0"/>
              </a:rPr>
              <a:t>For small-size TSP </a:t>
            </a:r>
            <a:r>
              <a:rPr lang="tr-TR" sz="1800" dirty="0" smtClean="0">
                <a:latin typeface="Consolas" pitchFamily="49" charset="0"/>
              </a:rPr>
              <a:t>(n &lt; 50), </a:t>
            </a:r>
            <a:r>
              <a:rPr lang="tr-TR" sz="1800" dirty="0" smtClean="0">
                <a:latin typeface="Consolas" pitchFamily="49" charset="0"/>
              </a:rPr>
              <a:t>improved greedy 2-opt algorithm is recommended. </a:t>
            </a:r>
            <a:endParaRPr lang="tr-TR" sz="1800" dirty="0" smtClean="0">
              <a:latin typeface="Consolas" pitchFamily="49" charset="0"/>
            </a:endParaRPr>
          </a:p>
          <a:p>
            <a:pPr>
              <a:lnSpc>
                <a:spcPct val="150000"/>
              </a:lnSpc>
            </a:pPr>
            <a:r>
              <a:rPr lang="tr-TR" sz="1800" dirty="0" smtClean="0">
                <a:latin typeface="Consolas" pitchFamily="49" charset="0"/>
              </a:rPr>
              <a:t>For </a:t>
            </a:r>
            <a:r>
              <a:rPr lang="tr-TR" sz="1800" dirty="0" smtClean="0">
                <a:latin typeface="Consolas" pitchFamily="49" charset="0"/>
              </a:rPr>
              <a:t>medium-size TSP </a:t>
            </a:r>
            <a:r>
              <a:rPr lang="tr-TR" sz="1800" dirty="0" smtClean="0">
                <a:latin typeface="Consolas" pitchFamily="49" charset="0"/>
              </a:rPr>
              <a:t>( 50 &lt; n &lt; 100</a:t>
            </a:r>
            <a:r>
              <a:rPr lang="tr-TR" sz="1800" dirty="0" smtClean="0">
                <a:latin typeface="Consolas" pitchFamily="49" charset="0"/>
              </a:rPr>
              <a:t>), improved 2-opt algorithm and neural network are recommended for their optimality and efficiency. </a:t>
            </a:r>
            <a:endParaRPr lang="tr-TR" sz="1800" dirty="0" smtClean="0">
              <a:latin typeface="Consolas" pitchFamily="49" charset="0"/>
            </a:endParaRPr>
          </a:p>
          <a:p>
            <a:pPr>
              <a:lnSpc>
                <a:spcPct val="150000"/>
              </a:lnSpc>
            </a:pPr>
            <a:r>
              <a:rPr lang="tr-TR" sz="1800" dirty="0" smtClean="0">
                <a:latin typeface="Consolas" pitchFamily="49" charset="0"/>
              </a:rPr>
              <a:t>For large-size </a:t>
            </a:r>
            <a:r>
              <a:rPr lang="tr-TR" sz="1800" dirty="0" smtClean="0">
                <a:latin typeface="Consolas" pitchFamily="49" charset="0"/>
              </a:rPr>
              <a:t>problem (</a:t>
            </a:r>
            <a:r>
              <a:rPr lang="tr-TR" sz="1800" dirty="0" smtClean="0">
                <a:latin typeface="Consolas" pitchFamily="49" charset="0"/>
              </a:rPr>
              <a:t>100 &lt; n &lt; 500</a:t>
            </a:r>
            <a:r>
              <a:rPr lang="tr-TR" sz="1800" dirty="0" smtClean="0">
                <a:latin typeface="Consolas" pitchFamily="49" charset="0"/>
              </a:rPr>
              <a:t>), the improved genetic algorithm is recommended. </a:t>
            </a:r>
            <a:endParaRPr lang="tr-TR" sz="1800" dirty="0" smtClean="0">
              <a:latin typeface="Consolas" pitchFamily="49" charset="0"/>
            </a:endParaRPr>
          </a:p>
          <a:p>
            <a:pPr>
              <a:lnSpc>
                <a:spcPct val="150000"/>
              </a:lnSpc>
            </a:pPr>
            <a:r>
              <a:rPr lang="tr-TR" sz="1800" dirty="0" smtClean="0">
                <a:latin typeface="Consolas" pitchFamily="49" charset="0"/>
              </a:rPr>
              <a:t>For </a:t>
            </a:r>
            <a:r>
              <a:rPr lang="tr-TR" sz="1800" dirty="0" smtClean="0">
                <a:latin typeface="Consolas" pitchFamily="49" charset="0"/>
              </a:rPr>
              <a:t>any problem-size, if the computational time is not a constraint, the improved neural network is always recommended.</a:t>
            </a:r>
            <a:endParaRPr lang="fr-FR" sz="1800" dirty="0" smtClean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671794" y="506433"/>
            <a:ext cx="6400800" cy="1143000"/>
          </a:xfrm>
        </p:spPr>
        <p:txBody>
          <a:bodyPr/>
          <a:lstStyle/>
          <a:p>
            <a:pPr algn="l"/>
            <a:r>
              <a:rPr lang="tr-TR" sz="4000" dirty="0" smtClean="0">
                <a:latin typeface="Consolas" pitchFamily="49" charset="0"/>
                <a:cs typeface="Consolas" pitchFamily="49" charset="0"/>
              </a:rPr>
              <a:t>Contents</a:t>
            </a:r>
            <a:endParaRPr lang="fr-FR" sz="40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671794" y="1831995"/>
            <a:ext cx="64008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800" dirty="0" smtClean="0">
                <a:latin typeface="Consolas" pitchFamily="49" charset="0"/>
                <a:cs typeface="Consolas" pitchFamily="49" charset="0"/>
              </a:rPr>
              <a:t>Description of the problem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onsolas" pitchFamily="49" charset="0"/>
                <a:cs typeface="Consolas" pitchFamily="49" charset="0"/>
              </a:rPr>
              <a:t>History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onsolas" pitchFamily="49" charset="0"/>
                <a:cs typeface="Consolas" pitchFamily="49" charset="0"/>
              </a:rPr>
              <a:t>Sample Algorithms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onsolas" pitchFamily="49" charset="0"/>
                <a:cs typeface="Consolas" pitchFamily="49" charset="0"/>
              </a:rPr>
              <a:t>Performance Comparison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onsolas" pitchFamily="49" charset="0"/>
                <a:cs typeface="Consolas" pitchFamily="49" charset="0"/>
              </a:rPr>
              <a:t>TSP with Parallel Computing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onsolas" pitchFamily="49" charset="0"/>
                <a:cs typeface="Consolas" pitchFamily="49" charset="0"/>
              </a:rPr>
              <a:t>Conclusion</a:t>
            </a:r>
            <a:endParaRPr lang="fr-FR" sz="2800" dirty="0" smtClean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Description of the Problem</a:t>
            </a:r>
            <a:endParaRPr lang="fr-FR" sz="4000" dirty="0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71406" y="1714488"/>
            <a:ext cx="5715040" cy="4525962"/>
          </a:xfrm>
        </p:spPr>
        <p:txBody>
          <a:bodyPr/>
          <a:lstStyle/>
          <a:p>
            <a:pPr algn="just">
              <a:buNone/>
            </a:pPr>
            <a:r>
              <a:rPr lang="tr-TR" sz="2800" dirty="0" smtClean="0">
                <a:latin typeface="Consolas" pitchFamily="49" charset="0"/>
                <a:cs typeface="Consolas" pitchFamily="49" charset="0"/>
              </a:rPr>
              <a:t>		</a:t>
            </a:r>
          </a:p>
          <a:p>
            <a:pPr algn="just">
              <a:buNone/>
            </a:pPr>
            <a:r>
              <a:rPr lang="tr-TR" sz="28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tr-TR" sz="28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Given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a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number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of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cities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and the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costs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of travelling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from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any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city to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any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other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city,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what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is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the least-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cost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round-trip route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that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visits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each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city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exactly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once and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then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returns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to the </a:t>
            </a:r>
            <a:r>
              <a:rPr lang="fr-FR" sz="2800" dirty="0" err="1" smtClean="0">
                <a:latin typeface="Consolas" pitchFamily="49" charset="0"/>
                <a:cs typeface="Consolas" pitchFamily="49" charset="0"/>
              </a:rPr>
              <a:t>starting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 city? </a:t>
            </a:r>
          </a:p>
        </p:txBody>
      </p:sp>
      <p:pic>
        <p:nvPicPr>
          <p:cNvPr id="5" name="Picture 4" descr="tsp1_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2428868"/>
            <a:ext cx="3048000" cy="31718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History</a:t>
            </a:r>
            <a:endParaRPr lang="fr-FR" sz="4000" dirty="0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-71470" y="2000240"/>
            <a:ext cx="7072362" cy="4525962"/>
          </a:xfrm>
        </p:spPr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tr-TR" sz="2400" dirty="0" smtClean="0"/>
              <a:t>	</a:t>
            </a:r>
            <a:r>
              <a:rPr lang="tr-TR" sz="2400" dirty="0" smtClean="0">
                <a:latin typeface="Consolas" pitchFamily="49" charset="0"/>
                <a:cs typeface="Consolas" pitchFamily="49" charset="0"/>
              </a:rPr>
              <a:t>	The </a:t>
            </a:r>
            <a:r>
              <a:rPr lang="tr-TR" sz="2400" dirty="0" smtClean="0">
                <a:latin typeface="Consolas" pitchFamily="49" charset="0"/>
                <a:cs typeface="Consolas" pitchFamily="49" charset="0"/>
              </a:rPr>
              <a:t>origins of the travelling salesman problem are unclear. A handbook for travelling salesmen from 1832 mentions the problem and includes example tours through Germany and Switzerland, but contains no mathematical </a:t>
            </a:r>
            <a:r>
              <a:rPr lang="tr-TR" sz="2400" dirty="0" smtClean="0">
                <a:latin typeface="Consolas" pitchFamily="49" charset="0"/>
                <a:cs typeface="Consolas" pitchFamily="49" charset="0"/>
              </a:rPr>
              <a:t>treatment.</a:t>
            </a:r>
            <a:endParaRPr lang="fr-FR" sz="2400" dirty="0" smtClean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4" name="Picture 3" descr="WilliamRowanHamilton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7345" y="2290449"/>
            <a:ext cx="1542897" cy="187680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2600356" y="-24"/>
            <a:ext cx="6400800" cy="1143000"/>
          </a:xfrm>
        </p:spPr>
        <p:txBody>
          <a:bodyPr/>
          <a:lstStyle/>
          <a:p>
            <a:pPr algn="l"/>
            <a:r>
              <a:rPr lang="tr-TR" sz="4000" dirty="0" smtClean="0">
                <a:latin typeface="Consolas" pitchFamily="49" charset="0"/>
                <a:cs typeface="Consolas" pitchFamily="49" charset="0"/>
              </a:rPr>
              <a:t>Sample Algorithms</a:t>
            </a:r>
            <a:endParaRPr lang="fr-FR" sz="40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147" name="Espace réservé du contenu 2"/>
          <p:cNvSpPr>
            <a:spLocks noGrp="1"/>
          </p:cNvSpPr>
          <p:nvPr>
            <p:ph idx="1"/>
          </p:nvPr>
        </p:nvSpPr>
        <p:spPr>
          <a:xfrm>
            <a:off x="2671794" y="1260491"/>
            <a:ext cx="64008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onsolas" pitchFamily="49" charset="0"/>
                <a:cs typeface="Consolas" pitchFamily="49" charset="0"/>
              </a:rPr>
              <a:t>Constructive Heuristics</a:t>
            </a:r>
          </a:p>
          <a:p>
            <a:pPr lvl="1">
              <a:lnSpc>
                <a:spcPct val="150000"/>
              </a:lnSpc>
            </a:pPr>
            <a:r>
              <a:rPr lang="tr-TR" sz="2400" dirty="0" smtClean="0">
                <a:latin typeface="Consolas" pitchFamily="49" charset="0"/>
                <a:cs typeface="Consolas" pitchFamily="49" charset="0"/>
              </a:rPr>
              <a:t>Nearest Neighbour (Greedy)</a:t>
            </a:r>
          </a:p>
          <a:p>
            <a:pPr lvl="1">
              <a:lnSpc>
                <a:spcPct val="150000"/>
              </a:lnSpc>
            </a:pPr>
            <a:r>
              <a:rPr lang="tr-TR" sz="2400" dirty="0" smtClean="0">
                <a:latin typeface="Consolas" pitchFamily="49" charset="0"/>
                <a:cs typeface="Consolas" pitchFamily="49" charset="0"/>
              </a:rPr>
              <a:t>Insertion Heuristics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onsolas" pitchFamily="49" charset="0"/>
                <a:cs typeface="Consolas" pitchFamily="49" charset="0"/>
              </a:rPr>
              <a:t>2-OPT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onsolas" pitchFamily="49" charset="0"/>
                <a:cs typeface="Consolas" pitchFamily="49" charset="0"/>
              </a:rPr>
              <a:t>3-OPT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onsolas" pitchFamily="49" charset="0"/>
                <a:cs typeface="Consolas" pitchFamily="49" charset="0"/>
              </a:rPr>
              <a:t>Genetic Algoritms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onsolas" pitchFamily="49" charset="0"/>
                <a:cs typeface="Consolas" pitchFamily="49" charset="0"/>
              </a:rPr>
              <a:t>Simulated Annealing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onsolas" pitchFamily="49" charset="0"/>
                <a:cs typeface="Consolas" pitchFamily="49" charset="0"/>
              </a:rPr>
              <a:t>Neural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Performance Comparison</a:t>
            </a:r>
            <a:endParaRPr lang="fr-FR" sz="4000" dirty="0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6" name="Picture 5" descr="Adsı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071678"/>
            <a:ext cx="7104083" cy="471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Titre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olas" pitchFamily="49" charset="0"/>
                <a:ea typeface="+mj-ea"/>
                <a:cs typeface="Consolas" pitchFamily="49" charset="0"/>
              </a:rPr>
              <a:t>Performance Comparison</a:t>
            </a:r>
            <a:endParaRPr kumimoji="0" lang="fr-FR" sz="4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onsolas" pitchFamily="49" charset="0"/>
              <a:ea typeface="+mj-ea"/>
              <a:cs typeface="Consolas" pitchFamily="49" charset="0"/>
            </a:endParaRPr>
          </a:p>
        </p:txBody>
      </p:sp>
      <p:pic>
        <p:nvPicPr>
          <p:cNvPr id="11" name="Picture 7" descr="Adsı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181225"/>
            <a:ext cx="8569325" cy="4676775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6920346" y="1324261"/>
            <a:ext cx="2223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i="1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continued...</a:t>
            </a:r>
            <a:endParaRPr lang="tr-TR" sz="2400" b="1" i="1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4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TSP with Parallel Computing</a:t>
            </a:r>
          </a:p>
        </p:txBody>
      </p:sp>
      <p:graphicFrame>
        <p:nvGraphicFramePr>
          <p:cNvPr id="8" name="Chart 7"/>
          <p:cNvGraphicFramePr/>
          <p:nvPr/>
        </p:nvGraphicFramePr>
        <p:xfrm>
          <a:off x="1357290" y="1818341"/>
          <a:ext cx="6795247" cy="5039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43042" y="1630908"/>
            <a:ext cx="1330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Time (sec.)</a:t>
            </a:r>
            <a:endParaRPr lang="tr-TR" dirty="0"/>
          </a:p>
        </p:txBody>
      </p:sp>
      <p:sp>
        <p:nvSpPr>
          <p:cNvPr id="10" name="TextBox 9"/>
          <p:cNvSpPr txBox="1"/>
          <p:nvPr/>
        </p:nvSpPr>
        <p:spPr>
          <a:xfrm>
            <a:off x="6904112" y="6215082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N</a:t>
            </a:r>
            <a:r>
              <a:rPr lang="tr-TR" baseline="-25000" dirty="0" smtClean="0"/>
              <a:t>P</a:t>
            </a:r>
            <a:endParaRPr lang="tr-TR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4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TSP with Parallel Computing</a:t>
            </a:r>
          </a:p>
        </p:txBody>
      </p:sp>
      <p:graphicFrame>
        <p:nvGraphicFramePr>
          <p:cNvPr id="8" name="Chart 7"/>
          <p:cNvGraphicFramePr/>
          <p:nvPr/>
        </p:nvGraphicFramePr>
        <p:xfrm>
          <a:off x="1357290" y="1818341"/>
          <a:ext cx="6795247" cy="5039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83</TotalTime>
  <Words>168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105</vt:lpstr>
      <vt:lpstr>Travelling Salesman Problem</vt:lpstr>
      <vt:lpstr>Contents</vt:lpstr>
      <vt:lpstr>Description of the Problem</vt:lpstr>
      <vt:lpstr>History</vt:lpstr>
      <vt:lpstr>Sample Algorithms</vt:lpstr>
      <vt:lpstr>Performance Comparison</vt:lpstr>
      <vt:lpstr>Slide 7</vt:lpstr>
      <vt:lpstr>TSP with Parallel Computing</vt:lpstr>
      <vt:lpstr>TSP with Parallel Computing</vt:lpstr>
      <vt:lpstr>TSP with Parallel Computing</vt:lpstr>
      <vt:lpstr>TSP with Parallel Computing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yLMZ</dc:creator>
  <cp:lastModifiedBy>yLMZ</cp:lastModifiedBy>
  <cp:revision>10</cp:revision>
  <dcterms:created xsi:type="dcterms:W3CDTF">2010-01-05T10:03:44Z</dcterms:created>
  <dcterms:modified xsi:type="dcterms:W3CDTF">2010-01-05T11:27:38Z</dcterms:modified>
</cp:coreProperties>
</file>