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25"/>
  </p:notesMasterIdLst>
  <p:sldIdLst>
    <p:sldId id="256" r:id="rId2"/>
    <p:sldId id="260" r:id="rId3"/>
    <p:sldId id="264" r:id="rId4"/>
    <p:sldId id="270" r:id="rId5"/>
    <p:sldId id="262" r:id="rId6"/>
    <p:sldId id="265" r:id="rId7"/>
    <p:sldId id="263" r:id="rId8"/>
    <p:sldId id="266" r:id="rId9"/>
    <p:sldId id="269" r:id="rId10"/>
    <p:sldId id="277" r:id="rId11"/>
    <p:sldId id="278" r:id="rId12"/>
    <p:sldId id="279" r:id="rId13"/>
    <p:sldId id="280" r:id="rId14"/>
    <p:sldId id="281" r:id="rId15"/>
    <p:sldId id="267" r:id="rId16"/>
    <p:sldId id="268" r:id="rId17"/>
    <p:sldId id="273" r:id="rId18"/>
    <p:sldId id="271" r:id="rId19"/>
    <p:sldId id="274" r:id="rId20"/>
    <p:sldId id="275" r:id="rId21"/>
    <p:sldId id="276" r:id="rId22"/>
    <p:sldId id="282" r:id="rId23"/>
    <p:sldId id="257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3250" autoAdjust="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b="0" i="1" dirty="0"/>
              <a:t>Time (</a:t>
            </a:r>
            <a:r>
              <a:rPr lang="en-US" b="0" i="1" dirty="0" smtClean="0"/>
              <a:t>s)</a:t>
            </a:r>
            <a:endParaRPr lang="en-US" b="0" i="1" dirty="0"/>
          </a:p>
        </c:rich>
      </c:tx>
      <c:layout/>
      <c:overlay val="0"/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Time (s)</c:v>
                </c:pt>
              </c:strCache>
            </c:strRef>
          </c:tx>
          <c:invertIfNegative val="0"/>
          <c:cat>
            <c:strRef>
              <c:f>Sheet1!$A$2:$A$5</c:f>
              <c:strCache>
                <c:ptCount val="4"/>
                <c:pt idx="0">
                  <c:v>PI</c:v>
                </c:pt>
                <c:pt idx="1">
                  <c:v>Parallel PI</c:v>
                </c:pt>
                <c:pt idx="2">
                  <c:v>LINQ PI</c:v>
                </c:pt>
                <c:pt idx="3">
                  <c:v>PLINQ  PI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2.1020498000000001</c:v>
                </c:pt>
                <c:pt idx="1">
                  <c:v>1.1563199</c:v>
                </c:pt>
                <c:pt idx="2">
                  <c:v>5.7771846</c:v>
                </c:pt>
                <c:pt idx="3">
                  <c:v>3.5956049000000001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36020736"/>
        <c:axId val="33186368"/>
        <c:axId val="0"/>
      </c:bar3DChart>
      <c:catAx>
        <c:axId val="36020736"/>
        <c:scaling>
          <c:orientation val="minMax"/>
        </c:scaling>
        <c:delete val="0"/>
        <c:axPos val="b"/>
        <c:majorTickMark val="out"/>
        <c:minorTickMark val="none"/>
        <c:tickLblPos val="nextTo"/>
        <c:crossAx val="33186368"/>
        <c:crosses val="autoZero"/>
        <c:auto val="1"/>
        <c:lblAlgn val="ctr"/>
        <c:lblOffset val="100"/>
        <c:tickLblSkip val="1"/>
        <c:noMultiLvlLbl val="0"/>
      </c:catAx>
      <c:valAx>
        <c:axId val="3318636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3602073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5FDBF2-57A9-4AD1-81FE-9ED7A71A8AB7}" type="datetimeFigureOut">
              <a:rPr lang="en-US" smtClean="0"/>
              <a:t>1/19/2011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DD9FF8-09C9-4CE2-8290-8904F53499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78959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DD9FF8-09C9-4CE2-8290-8904F534991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25699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DD9FF8-09C9-4CE2-8290-8904F534991E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97504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C1A829-5A87-462B-8720-D463304BD08E}" type="datetime1">
              <a:rPr lang="en-US" smtClean="0"/>
              <a:t>1/19/2011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Parallel Programing in the .NET Framework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E4F20-00CD-4167-82F5-31681CA9F4FA}" type="datetime1">
              <a:rPr lang="en-US" smtClean="0"/>
              <a:t>1/19/2011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Parallel Programing in the .NET Framework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7CEF2-0DF1-40D2-813E-CEAE6CF6CCB7}" type="datetime1">
              <a:rPr lang="en-US" smtClean="0"/>
              <a:t>1/19/2011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Parallel Programing in the .NET Framework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B9ECB-41B8-440C-9E4D-46B343511359}" type="datetime1">
              <a:rPr lang="en-US" smtClean="0"/>
              <a:t>1/19/2011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Parallel Programing in the .NET Framework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8FF5E-F4AE-4ADD-BED5-183224B0FBC6}" type="datetime1">
              <a:rPr lang="en-US" smtClean="0"/>
              <a:t>1/19/2011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Parallel Programing in the .NET Framework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1FB9B-94E6-41F2-AA5B-45AC730D7173}" type="datetime1">
              <a:rPr lang="en-US" smtClean="0"/>
              <a:t>1/19/2011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Parallel Programing in the .NET Framework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B4C3BD-C80E-4D61-B75A-4B066000CDD3}" type="datetime1">
              <a:rPr lang="en-US" smtClean="0"/>
              <a:t>1/19/2011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Parallel Programing in the .NET Framework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F4B09-D6D6-4573-A2CB-98472482C57F}" type="datetime1">
              <a:rPr lang="en-US" smtClean="0"/>
              <a:t>1/19/2011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Parallel Programing in the .NET Framework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F0250-AB95-4B52-BF64-794B46627C7C}" type="datetime1">
              <a:rPr lang="en-US" smtClean="0"/>
              <a:t>1/19/2011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Parallel Programing in the .NET Framework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0EE9D-B426-476C-A047-A6221E08666C}" type="datetime1">
              <a:rPr lang="en-US" smtClean="0"/>
              <a:t>1/19/2011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Parallel Programing in the .NET Framework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AC324-5237-4E23-ABF5-E99487A132EA}" type="datetime1">
              <a:rPr lang="en-US" smtClean="0"/>
              <a:t>1/19/2011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Parallel Programing in the .NET Framework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492700C3-0DDE-4635-83A2-2D51A18B2EAB}" type="datetime1">
              <a:rPr lang="en-US" smtClean="0"/>
              <a:t>1/19/2011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Parallel Programing in the .NET Framework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687D7A59-36E2-48B9-B146-C1E59501F63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Parallel Programing in the </a:t>
            </a:r>
            <a:b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.NET Framework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CENG 471 – Parallel Programing</a:t>
            </a:r>
          </a:p>
          <a:p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Atakan K. ÖZGÜN</a:t>
            </a:r>
          </a:p>
          <a:p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200411040</a:t>
            </a:r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C1A829-5A87-462B-8720-D463304BD08E}" type="datetime1">
              <a:rPr lang="en-US" smtClean="0"/>
              <a:t>1/19/2011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256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A task can be created via </a:t>
            </a:r>
          </a:p>
          <a:p>
            <a:pPr lvl="2">
              <a:buFont typeface="Arial" pitchFamily="34" charset="0"/>
              <a:buChar char="•"/>
            </a:pPr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Constructor</a:t>
            </a:r>
          </a:p>
          <a:p>
            <a:pPr lvl="2">
              <a:buFont typeface="Arial" pitchFamily="34" charset="0"/>
              <a:buChar char="•"/>
            </a:pPr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Factory</a:t>
            </a:r>
            <a:endParaRPr lang="en-US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0" indent="0">
              <a:buNone/>
            </a:pPr>
            <a:endParaRPr lang="en-US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B9ECB-41B8-440C-9E4D-46B343511359}" type="datetime1">
              <a:rPr lang="en-US" smtClean="0"/>
              <a:t>1/19/2011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Parallel Programing in the .NET Framework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Task Parallelism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23812" y="4140000"/>
            <a:ext cx="4296375" cy="14670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1939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A task can be</a:t>
            </a:r>
          </a:p>
          <a:p>
            <a:pPr lvl="3">
              <a:buFont typeface="Arial" pitchFamily="34" charset="0"/>
              <a:buChar char="•"/>
            </a:pPr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Waited</a:t>
            </a:r>
          </a:p>
          <a:p>
            <a:pPr lvl="3">
              <a:buFont typeface="Arial" pitchFamily="34" charset="0"/>
              <a:buChar char="•"/>
            </a:pPr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Continued with</a:t>
            </a:r>
          </a:p>
          <a:p>
            <a:pPr lvl="3">
              <a:buFont typeface="Arial" pitchFamily="34" charset="0"/>
              <a:buChar char="•"/>
            </a:pPr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Attached</a:t>
            </a:r>
          </a:p>
          <a:p>
            <a:pPr lvl="3">
              <a:buFont typeface="Arial" pitchFamily="34" charset="0"/>
              <a:buChar char="•"/>
            </a:pPr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Cancelled</a:t>
            </a:r>
          </a:p>
          <a:p>
            <a:endParaRPr lang="en-US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B9ECB-41B8-440C-9E4D-46B343511359}" type="datetime1">
              <a:rPr lang="en-US" smtClean="0"/>
              <a:t>1/19/2011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Parallel Programing in the .NET Framework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Task Class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308133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Content Placeholder 6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32412" y="3240000"/>
            <a:ext cx="5287113" cy="1933845"/>
          </a:xfrm>
        </p:spPr>
      </p:pic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B9ECB-41B8-440C-9E4D-46B343511359}" type="datetime1">
              <a:rPr lang="en-US" smtClean="0"/>
              <a:t>1/19/2011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Parallel Programing in the .NET Framework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Creating Task Continuations</a:t>
            </a:r>
          </a:p>
        </p:txBody>
      </p:sp>
    </p:spTree>
    <p:extLst>
      <p:ext uri="{BB962C8B-B14F-4D97-AF65-F5344CB8AC3E}">
        <p14:creationId xmlns:p14="http://schemas.microsoft.com/office/powerpoint/2010/main" val="2490966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Task.WaitAll</a:t>
            </a:r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(Task[]) and </a:t>
            </a:r>
            <a:r>
              <a:rPr lang="en-US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Task.WaitAny</a:t>
            </a:r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(Task[])</a:t>
            </a:r>
          </a:p>
          <a:p>
            <a:r>
              <a:rPr lang="en-US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Depandance</a:t>
            </a:r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of previous task</a:t>
            </a:r>
          </a:p>
          <a:p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Exception handling</a:t>
            </a:r>
          </a:p>
          <a:p>
            <a:endParaRPr lang="en-US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B9ECB-41B8-440C-9E4D-46B343511359}" type="datetime1">
              <a:rPr lang="en-US" smtClean="0"/>
              <a:t>1/19/2011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Parallel Programing in the .NET Framework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Waiting on 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Tasks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04918" y="4248000"/>
            <a:ext cx="3134163" cy="15146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4424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B9ECB-41B8-440C-9E4D-46B343511359}" type="datetime1">
              <a:rPr lang="en-US" smtClean="0"/>
              <a:t>1/19/2011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Parallel Programing in the .NET Framework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Cancellation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9" name="Content Placeholder 8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25711" y="2674938"/>
            <a:ext cx="3300516" cy="3451225"/>
          </a:xfrm>
        </p:spPr>
      </p:pic>
    </p:spTree>
    <p:extLst>
      <p:ext uri="{BB962C8B-B14F-4D97-AF65-F5344CB8AC3E}">
        <p14:creationId xmlns:p14="http://schemas.microsoft.com/office/powerpoint/2010/main" val="2656639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Same operation performed concurrently</a:t>
            </a:r>
          </a:p>
          <a:p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A</a:t>
            </a:r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collectible type or an array</a:t>
            </a:r>
          </a:p>
          <a:p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Source is partitioned</a:t>
            </a:r>
          </a:p>
          <a:p>
            <a:r>
              <a:rPr lang="en-US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System.Threading.Tasks.Parallel</a:t>
            </a:r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class</a:t>
            </a:r>
          </a:p>
          <a:p>
            <a:pPr lvl="2">
              <a:buFont typeface="Arial" pitchFamily="34" charset="0"/>
              <a:buChar char="•"/>
            </a:pPr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For</a:t>
            </a:r>
          </a:p>
          <a:p>
            <a:pPr lvl="2">
              <a:buFont typeface="Arial" pitchFamily="34" charset="0"/>
              <a:buChar char="•"/>
            </a:pPr>
            <a:r>
              <a:rPr lang="en-US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Foreach</a:t>
            </a:r>
            <a:endParaRPr lang="en-US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B9ECB-41B8-440C-9E4D-46B343511359}" type="datetime1">
              <a:rPr lang="en-US" smtClean="0"/>
              <a:t>1/19/2011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Parallel Programing in the .NET Framework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Data Parallelism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163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It has several overloads</a:t>
            </a:r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.</a:t>
            </a:r>
          </a:p>
          <a:p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General definition:</a:t>
            </a:r>
            <a:endParaRPr lang="en-US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0" indent="0">
              <a:buNone/>
            </a:pPr>
            <a:r>
              <a:rPr lang="en-US" sz="1800" dirty="0" smtClean="0">
                <a:latin typeface="Consolas" pitchFamily="49" charset="0"/>
                <a:cs typeface="Consolas" pitchFamily="49" charset="0"/>
              </a:rPr>
              <a:t>	</a:t>
            </a:r>
          </a:p>
          <a:p>
            <a:pPr marL="0" indent="0">
              <a:buNone/>
            </a:pPr>
            <a:r>
              <a:rPr lang="en-US" sz="1800" dirty="0">
                <a:latin typeface="Consolas" pitchFamily="49" charset="0"/>
                <a:cs typeface="Consolas" pitchFamily="49" charset="0"/>
              </a:rPr>
              <a:t>	</a:t>
            </a:r>
            <a:r>
              <a:rPr lang="en-US" sz="1800" dirty="0" smtClean="0">
                <a:latin typeface="Consolas" pitchFamily="49" charset="0"/>
                <a:cs typeface="Consolas" pitchFamily="49" charset="0"/>
              </a:rPr>
              <a:t>public </a:t>
            </a:r>
            <a:r>
              <a:rPr lang="en-US" sz="1800" dirty="0">
                <a:latin typeface="Consolas" pitchFamily="49" charset="0"/>
                <a:cs typeface="Consolas" pitchFamily="49" charset="0"/>
              </a:rPr>
              <a:t>static </a:t>
            </a:r>
            <a:r>
              <a:rPr lang="en-US" sz="180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Consolas" pitchFamily="49" charset="0"/>
                <a:cs typeface="Consolas" pitchFamily="49" charset="0"/>
              </a:rPr>
              <a:t>ParallelLoopResult</a:t>
            </a:r>
            <a:r>
              <a:rPr lang="en-US" sz="18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onsolas" pitchFamily="49" charset="0"/>
                <a:cs typeface="Consolas" pitchFamily="49" charset="0"/>
              </a:rPr>
              <a:t> For</a:t>
            </a:r>
            <a:endParaRPr lang="en-US" sz="1800" dirty="0">
              <a:latin typeface="Consolas" pitchFamily="49" charset="0"/>
              <a:cs typeface="Consolas" pitchFamily="49" charset="0"/>
            </a:endParaRPr>
          </a:p>
          <a:p>
            <a:pPr marL="0" indent="0">
              <a:buNone/>
            </a:pPr>
            <a:r>
              <a:rPr lang="en-US" sz="1800" dirty="0" smtClean="0">
                <a:latin typeface="Consolas" pitchFamily="49" charset="0"/>
                <a:cs typeface="Consolas" pitchFamily="49" charset="0"/>
              </a:rPr>
              <a:t>		                    </a:t>
            </a:r>
            <a:r>
              <a:rPr lang="en-US" sz="18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onsolas" pitchFamily="49" charset="0"/>
                <a:cs typeface="Consolas" pitchFamily="49" charset="0"/>
              </a:rPr>
              <a:t>(</a:t>
            </a:r>
            <a:r>
              <a:rPr lang="en-US" sz="1800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en-US" sz="1800" dirty="0" err="1" smtClean="0">
                <a:latin typeface="Consolas" pitchFamily="49" charset="0"/>
                <a:cs typeface="Consolas" pitchFamily="49" charset="0"/>
              </a:rPr>
              <a:t>int</a:t>
            </a:r>
            <a:r>
              <a:rPr lang="en-US" sz="1800" dirty="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en-US" sz="180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Consolas" pitchFamily="49" charset="0"/>
                <a:cs typeface="Consolas" pitchFamily="49" charset="0"/>
              </a:rPr>
              <a:t>fromInclusive</a:t>
            </a:r>
            <a:r>
              <a:rPr lang="en-US" sz="18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onsolas" pitchFamily="49" charset="0"/>
                <a:cs typeface="Consolas" pitchFamily="49" charset="0"/>
              </a:rPr>
              <a:t>, </a:t>
            </a:r>
          </a:p>
          <a:p>
            <a:pPr marL="0" indent="0">
              <a:buNone/>
            </a:pPr>
            <a:r>
              <a:rPr lang="en-US" sz="18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onsolas" pitchFamily="49" charset="0"/>
                <a:cs typeface="Consolas" pitchFamily="49" charset="0"/>
              </a:rPr>
              <a:t>		                      </a:t>
            </a:r>
            <a:r>
              <a:rPr lang="en-US" sz="1800" dirty="0" err="1" smtClean="0">
                <a:latin typeface="Consolas" pitchFamily="49" charset="0"/>
                <a:cs typeface="Consolas" pitchFamily="49" charset="0"/>
              </a:rPr>
              <a:t>int</a:t>
            </a:r>
            <a:r>
              <a:rPr lang="en-US" sz="1800" dirty="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en-US" sz="180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Consolas" pitchFamily="49" charset="0"/>
                <a:cs typeface="Consolas" pitchFamily="49" charset="0"/>
              </a:rPr>
              <a:t>toExclusive</a:t>
            </a:r>
            <a:r>
              <a:rPr lang="en-US" sz="18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onsolas" pitchFamily="49" charset="0"/>
                <a:cs typeface="Consolas" pitchFamily="49" charset="0"/>
              </a:rPr>
              <a:t>, </a:t>
            </a:r>
          </a:p>
          <a:p>
            <a:pPr marL="0" indent="0">
              <a:buNone/>
            </a:pPr>
            <a:r>
              <a:rPr lang="en-US" sz="1800" dirty="0">
                <a:solidFill>
                  <a:schemeClr val="tx1">
                    <a:lumMod val="85000"/>
                    <a:lumOff val="15000"/>
                  </a:schemeClr>
                </a:solidFill>
                <a:latin typeface="Consolas" pitchFamily="49" charset="0"/>
                <a:cs typeface="Consolas" pitchFamily="49" charset="0"/>
              </a:rPr>
              <a:t>	</a:t>
            </a:r>
            <a:r>
              <a:rPr lang="en-US" sz="18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onsolas" pitchFamily="49" charset="0"/>
                <a:cs typeface="Consolas" pitchFamily="49" charset="0"/>
              </a:rPr>
              <a:t>	              Action&lt;</a:t>
            </a:r>
            <a:r>
              <a:rPr lang="en-US" sz="1800" dirty="0" err="1" smtClean="0">
                <a:latin typeface="Consolas" pitchFamily="49" charset="0"/>
                <a:cs typeface="Consolas" pitchFamily="49" charset="0"/>
              </a:rPr>
              <a:t>int</a:t>
            </a:r>
            <a:r>
              <a:rPr lang="en-US" sz="18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onsolas" pitchFamily="49" charset="0"/>
                <a:cs typeface="Consolas" pitchFamily="49" charset="0"/>
              </a:rPr>
              <a:t>&gt; body )</a:t>
            </a:r>
          </a:p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B9ECB-41B8-440C-9E4D-46B343511359}" type="datetime1">
              <a:rPr lang="en-US" smtClean="0"/>
              <a:t>1/19/2011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Parallel Programing in the .NET Framework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Parallel.For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567487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Parallel.For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Sequential For</a:t>
            </a:r>
            <a:endParaRPr lang="en-US" dirty="0"/>
          </a:p>
        </p:txBody>
      </p:sp>
      <p:pic>
        <p:nvPicPr>
          <p:cNvPr id="10" name="Content Placeholder 9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863" y="3922104"/>
            <a:ext cx="3819525" cy="1710954"/>
          </a:xfrm>
        </p:spPr>
      </p:pic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Parallel For</a:t>
            </a:r>
            <a:endParaRPr lang="en-US" dirty="0"/>
          </a:p>
        </p:txBody>
      </p:sp>
      <p:pic>
        <p:nvPicPr>
          <p:cNvPr id="11" name="Content Placeholder 10"/>
          <p:cNvPicPr>
            <a:picLocks noGrp="1" noChangeAspect="1"/>
          </p:cNvPicPr>
          <p:nvPr>
            <p:ph sz="quarter" idx="4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5025" y="3836886"/>
            <a:ext cx="3822700" cy="1881391"/>
          </a:xfrm>
        </p:spPr>
      </p:pic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B4C3BD-C80E-4D61-B75A-4B066000CDD3}" type="datetime1">
              <a:rPr lang="en-US" smtClean="0"/>
              <a:t>1/19/2011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Parallel Programing in the .NET Framework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7441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It has several overloads</a:t>
            </a:r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.</a:t>
            </a:r>
          </a:p>
          <a:p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General definition:</a:t>
            </a:r>
            <a:endParaRPr lang="en-US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0" indent="0">
              <a:buNone/>
            </a:pPr>
            <a:r>
              <a:rPr lang="en-US" sz="1800" dirty="0" smtClean="0">
                <a:latin typeface="Consolas" pitchFamily="49" charset="0"/>
                <a:cs typeface="Consolas" pitchFamily="49" charset="0"/>
              </a:rPr>
              <a:t>  </a:t>
            </a:r>
          </a:p>
          <a:p>
            <a:pPr marL="0" indent="0">
              <a:buNone/>
            </a:pPr>
            <a:r>
              <a:rPr lang="en-US" sz="1800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sz="1800" dirty="0" smtClean="0">
                <a:latin typeface="Consolas" pitchFamily="49" charset="0"/>
                <a:cs typeface="Consolas" pitchFamily="49" charset="0"/>
              </a:rPr>
              <a:t>   public </a:t>
            </a:r>
            <a:r>
              <a:rPr lang="en-US" sz="1800" dirty="0">
                <a:latin typeface="Consolas" pitchFamily="49" charset="0"/>
                <a:cs typeface="Consolas" pitchFamily="49" charset="0"/>
              </a:rPr>
              <a:t>static </a:t>
            </a:r>
            <a:r>
              <a:rPr lang="en-US" sz="180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Consolas" pitchFamily="49" charset="0"/>
                <a:cs typeface="Consolas" pitchFamily="49" charset="0"/>
              </a:rPr>
              <a:t>ParallelLoopResult</a:t>
            </a:r>
            <a:r>
              <a:rPr lang="en-US" sz="18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en-US" sz="180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Consolas" pitchFamily="49" charset="0"/>
                <a:cs typeface="Consolas" pitchFamily="49" charset="0"/>
              </a:rPr>
              <a:t>ForEach</a:t>
            </a:r>
            <a:r>
              <a:rPr lang="en-US" sz="18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onsolas" pitchFamily="49" charset="0"/>
                <a:cs typeface="Consolas" pitchFamily="49" charset="0"/>
              </a:rPr>
              <a:t>&lt;</a:t>
            </a:r>
            <a:r>
              <a:rPr lang="en-US" sz="180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Consolas" pitchFamily="49" charset="0"/>
                <a:cs typeface="Consolas" pitchFamily="49" charset="0"/>
              </a:rPr>
              <a:t>TSource</a:t>
            </a:r>
            <a:r>
              <a:rPr lang="en-US" sz="18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onsolas" pitchFamily="49" charset="0"/>
                <a:cs typeface="Consolas" pitchFamily="49" charset="0"/>
              </a:rPr>
              <a:t>&gt; </a:t>
            </a:r>
          </a:p>
          <a:p>
            <a:pPr marL="0" indent="0">
              <a:buNone/>
            </a:pPr>
            <a:r>
              <a:rPr lang="en-US" sz="18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onsolas" pitchFamily="49" charset="0"/>
                <a:cs typeface="Consolas" pitchFamily="49" charset="0"/>
              </a:rPr>
              <a:t>	      </a:t>
            </a:r>
            <a:r>
              <a:rPr lang="en-US" sz="18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en-US" sz="18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onsolas" pitchFamily="49" charset="0"/>
                <a:cs typeface="Consolas" pitchFamily="49" charset="0"/>
              </a:rPr>
              <a:t>( </a:t>
            </a:r>
            <a:r>
              <a:rPr lang="en-US" sz="180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Consolas" pitchFamily="49" charset="0"/>
                <a:cs typeface="Consolas" pitchFamily="49" charset="0"/>
              </a:rPr>
              <a:t>IEnumerable</a:t>
            </a:r>
            <a:r>
              <a:rPr lang="en-US" sz="18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onsolas" pitchFamily="49" charset="0"/>
                <a:cs typeface="Consolas" pitchFamily="49" charset="0"/>
              </a:rPr>
              <a:t>&lt;</a:t>
            </a:r>
            <a:r>
              <a:rPr lang="en-US" sz="180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Consolas" pitchFamily="49" charset="0"/>
                <a:cs typeface="Consolas" pitchFamily="49" charset="0"/>
              </a:rPr>
              <a:t>TSource</a:t>
            </a:r>
            <a:r>
              <a:rPr lang="en-US" sz="18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onsolas" pitchFamily="49" charset="0"/>
                <a:cs typeface="Consolas" pitchFamily="49" charset="0"/>
              </a:rPr>
              <a:t>&gt; source, 			       Action&lt;</a:t>
            </a:r>
            <a:r>
              <a:rPr lang="en-US" sz="180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Consolas" pitchFamily="49" charset="0"/>
                <a:cs typeface="Consolas" pitchFamily="49" charset="0"/>
              </a:rPr>
              <a:t>TSource</a:t>
            </a:r>
            <a:r>
              <a:rPr lang="en-US" sz="18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onsolas" pitchFamily="49" charset="0"/>
                <a:cs typeface="Consolas" pitchFamily="49" charset="0"/>
              </a:rPr>
              <a:t>&gt; body )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B9ECB-41B8-440C-9E4D-46B343511359}" type="datetime1">
              <a:rPr lang="en-US" smtClean="0"/>
              <a:t>1/19/2011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Parallel Programing in the .NET Framework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Parallel.Foreach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224963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Parallel.Foreach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Sequential </a:t>
            </a:r>
            <a:r>
              <a:rPr lang="en-US" dirty="0" err="1" smtClean="0"/>
              <a:t>Foreach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Parallel </a:t>
            </a:r>
            <a:r>
              <a:rPr lang="en-US" dirty="0" err="1" smtClean="0"/>
              <a:t>Foreach</a:t>
            </a:r>
            <a:endParaRPr lang="en-US" dirty="0" smtClean="0"/>
          </a:p>
        </p:txBody>
      </p:sp>
      <p:pic>
        <p:nvPicPr>
          <p:cNvPr id="11" name="Content Placeholder 10"/>
          <p:cNvPicPr>
            <a:picLocks noGrp="1" noChangeAspect="1"/>
          </p:cNvPicPr>
          <p:nvPr>
            <p:ph sz="quarter" idx="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5025" y="4261558"/>
            <a:ext cx="3822700" cy="1032046"/>
          </a:xfrm>
        </p:spPr>
      </p:pic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B4C3BD-C80E-4D61-B75A-4B066000CDD3}" type="datetime1">
              <a:rPr lang="en-US" smtClean="0"/>
              <a:t>1/19/2011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Parallel Programing in the .NET Framework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19</a:t>
            </a:fld>
            <a:endParaRPr lang="en-US"/>
          </a:p>
        </p:txBody>
      </p:sp>
      <p:pic>
        <p:nvPicPr>
          <p:cNvPr id="13" name="Content Placeholder 12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863" y="4254072"/>
            <a:ext cx="3819525" cy="1047018"/>
          </a:xfrm>
        </p:spPr>
      </p:pic>
    </p:spTree>
    <p:extLst>
      <p:ext uri="{BB962C8B-B14F-4D97-AF65-F5344CB8AC3E}">
        <p14:creationId xmlns:p14="http://schemas.microsoft.com/office/powerpoint/2010/main" val="775089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Parallelization </a:t>
            </a:r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in .NET Framework</a:t>
            </a:r>
            <a:endParaRPr lang="en-US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Task Parallel Library</a:t>
            </a:r>
          </a:p>
          <a:p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Parallel LINQ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B9ECB-41B8-440C-9E4D-46B343511359}" type="datetime1">
              <a:rPr lang="en-US" smtClean="0"/>
              <a:t>1/19/2011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Parallel Programing in the .NET Framework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Agenda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852686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Nothing different than LINQ syntax</a:t>
            </a:r>
          </a:p>
          <a:p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Except:</a:t>
            </a:r>
          </a:p>
          <a:p>
            <a:pPr lvl="2">
              <a:buFont typeface="Arial" pitchFamily="34" charset="0"/>
              <a:buChar char="•"/>
            </a:pPr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.</a:t>
            </a:r>
            <a:r>
              <a:rPr lang="en-US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AsParallel</a:t>
            </a:r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() -&gt; Makes the rest of query parallel</a:t>
            </a:r>
          </a:p>
          <a:p>
            <a:pPr lvl="2">
              <a:buFont typeface="Arial" pitchFamily="34" charset="0"/>
              <a:buChar char="•"/>
            </a:pPr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.</a:t>
            </a:r>
            <a:r>
              <a:rPr lang="en-US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AsOrdered</a:t>
            </a:r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() -&gt; Makes the rest of query ordered</a:t>
            </a:r>
          </a:p>
          <a:p>
            <a:pPr lvl="2">
              <a:buFont typeface="Arial" pitchFamily="34" charset="0"/>
              <a:buChar char="•"/>
            </a:pPr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.</a:t>
            </a:r>
            <a:r>
              <a:rPr lang="en-US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AsUnordered</a:t>
            </a:r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() -&gt; 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Makes the rest of query </a:t>
            </a:r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unordered</a:t>
            </a:r>
          </a:p>
          <a:p>
            <a:pPr lvl="2">
              <a:buFont typeface="Arial" pitchFamily="34" charset="0"/>
              <a:buChar char="•"/>
            </a:pP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WithDegreeOfParallelism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&lt;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TSource</a:t>
            </a:r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&gt; -&gt; Sets max number of tasks run concurrently.</a:t>
            </a:r>
          </a:p>
          <a:p>
            <a:pPr lvl="2">
              <a:buFont typeface="Arial" pitchFamily="34" charset="0"/>
              <a:buChar char="•"/>
            </a:pPr>
            <a:endParaRPr lang="en-US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B9ECB-41B8-440C-9E4D-46B343511359}" type="datetime1">
              <a:rPr lang="en-US" smtClean="0"/>
              <a:t>1/19/2011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Parallel Programing in the .NET Framework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20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PLINQ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7" name="Content Placeholder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61335" y="5373216"/>
            <a:ext cx="2629267" cy="8668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2693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B9ECB-41B8-440C-9E4D-46B343511359}" type="datetime1">
              <a:rPr lang="en-US" smtClean="0"/>
              <a:t>1/19/2011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Parallel Programing in the .NET Framework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Calculating PI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76088268"/>
              </p:ext>
            </p:extLst>
          </p:nvPr>
        </p:nvGraphicFramePr>
        <p:xfrm>
          <a:off x="871538" y="2674938"/>
          <a:ext cx="7408862" cy="34512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3779912" y="2477200"/>
            <a:ext cx="1728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100 M iterations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5837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Disadvantages</a:t>
            </a:r>
          </a:p>
          <a:p>
            <a:pPr lvl="2"/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Complexity</a:t>
            </a:r>
          </a:p>
          <a:p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Advantages</a:t>
            </a:r>
          </a:p>
          <a:p>
            <a:pPr lvl="2"/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Power of PLINQ</a:t>
            </a:r>
          </a:p>
          <a:p>
            <a:pPr lvl="2"/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Thread safe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B9ECB-41B8-440C-9E4D-46B343511359}" type="datetime1">
              <a:rPr lang="en-US" smtClean="0"/>
              <a:t>1/19/2011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Parallel Programing in the .NET Framework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Conclusion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563651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val 6"/>
          <p:cNvSpPr/>
          <p:nvPr/>
        </p:nvSpPr>
        <p:spPr>
          <a:xfrm>
            <a:off x="3635896" y="3645024"/>
            <a:ext cx="1872208" cy="1872208"/>
          </a:xfrm>
          <a:prstGeom prst="ellipse">
            <a:avLst/>
          </a:prstGeom>
          <a:gradFill flip="none" rotWithShape="1">
            <a:lin ang="13200000" scaled="0"/>
            <a:tileRect/>
          </a:gra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Thank you for listening.</a:t>
            </a:r>
          </a:p>
          <a:p>
            <a:pPr marL="0" indent="0" algn="ctr">
              <a:buNone/>
            </a:pPr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Questions</a:t>
            </a:r>
          </a:p>
          <a:p>
            <a:pPr marL="0" indent="0" algn="ctr">
              <a:buNone/>
            </a:pPr>
            <a:r>
              <a:rPr lang="en-US" sz="9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E784F-58B0-496C-8082-E307CCB9479D}" type="datetime1">
              <a:rPr lang="en-US" smtClean="0"/>
              <a:t>1/19/2011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Parallel Programing in the .NET Framework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23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Parallel Programing in the .NET Framework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993673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Utilizing </a:t>
            </a:r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multi core machines’ power (shared memory programming)</a:t>
            </a:r>
          </a:p>
          <a:p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Single piece of work into multiple concurrent units</a:t>
            </a:r>
          </a:p>
          <a:p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Partitioning options: Static and Parallel</a:t>
            </a:r>
          </a:p>
          <a:p>
            <a:pPr algn="just"/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Problems like scalability, load – imbalance and thread overhead</a:t>
            </a:r>
          </a:p>
          <a:p>
            <a:pPr marL="0" indent="0">
              <a:buNone/>
            </a:pPr>
            <a:endParaRPr lang="en-US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endParaRPr lang="en-US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endParaRPr lang="en-US" dirty="0" smtClean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B9ECB-41B8-440C-9E4D-46B343511359}" type="datetime1">
              <a:rPr lang="en-US" smtClean="0"/>
              <a:t>1/19/2011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Parallel Programing in the .NET Framework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Parallelization in .NET Framework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8312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AC324-5237-4E23-ABF5-E99487A132EA}" type="datetime1">
              <a:rPr lang="en-US" smtClean="0"/>
              <a:t>1/19/2011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Parallel Programing in the .NET Framework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4</a:t>
            </a:fld>
            <a:endParaRPr lang="en-US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7744" y="460050"/>
            <a:ext cx="4934639" cy="4753639"/>
          </a:xfrm>
          <a:prstGeom prst="rect">
            <a:avLst/>
          </a:prstGeom>
          <a:effectLst>
            <a:reflection blurRad="25400" stA="50000" endPos="10000" dist="635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80360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Content Placeholder 6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640" y="2564904"/>
            <a:ext cx="6652815" cy="3554108"/>
          </a:xfrm>
        </p:spPr>
      </p:pic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B9ECB-41B8-440C-9E4D-46B343511359}" type="datetime1">
              <a:rPr lang="en-US" smtClean="0"/>
              <a:t>1/19/2011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Parallel Programing in the .NET Framework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Parallelization in .NET Framework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7959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Runtime</a:t>
            </a:r>
          </a:p>
          <a:p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Scheduler with Thread Queue</a:t>
            </a:r>
          </a:p>
          <a:p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Fire and Forget</a:t>
            </a:r>
          </a:p>
          <a:p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Some short – comings:</a:t>
            </a:r>
          </a:p>
          <a:p>
            <a:pPr lvl="2">
              <a:buFont typeface="Arial" pitchFamily="34" charset="0"/>
              <a:buChar char="•"/>
            </a:pPr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Continuing </a:t>
            </a:r>
          </a:p>
          <a:p>
            <a:pPr lvl="2">
              <a:buFont typeface="Arial" pitchFamily="34" charset="0"/>
              <a:buChar char="•"/>
            </a:pPr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Composing</a:t>
            </a:r>
          </a:p>
          <a:p>
            <a:pPr lvl="2">
              <a:buFont typeface="Arial" pitchFamily="34" charset="0"/>
              <a:buChar char="•"/>
            </a:pP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M</a:t>
            </a:r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onitoring 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data </a:t>
            </a:r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flow</a:t>
            </a:r>
          </a:p>
          <a:p>
            <a:pPr lvl="2">
              <a:buFont typeface="Arial" pitchFamily="34" charset="0"/>
              <a:buChar char="•"/>
            </a:pP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P</a:t>
            </a:r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erforming 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work </a:t>
            </a:r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cancellation</a:t>
            </a:r>
          </a:p>
          <a:p>
            <a:pPr lvl="2">
              <a:buFont typeface="Arial" pitchFamily="34" charset="0"/>
              <a:buChar char="•"/>
            </a:pPr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Work waiting</a:t>
            </a:r>
          </a:p>
          <a:p>
            <a:pPr lvl="1"/>
            <a:endParaRPr lang="en-US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B9ECB-41B8-440C-9E4D-46B343511359}" type="datetime1">
              <a:rPr lang="en-US" smtClean="0"/>
              <a:t>1/19/2011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Parallel Programing in the .NET Framework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.NET Thread Pool</a:t>
            </a:r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467830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Introduced in .NET Framework 4.0</a:t>
            </a:r>
          </a:p>
          <a:p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A public API to </a:t>
            </a:r>
            <a:r>
              <a:rPr lang="en-US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System.Threading</a:t>
            </a:r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and </a:t>
            </a:r>
            <a:r>
              <a:rPr lang="en-US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System.Threading.Tasks</a:t>
            </a:r>
            <a:endParaRPr lang="en-US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Simplifies process of concurrency</a:t>
            </a:r>
          </a:p>
          <a:p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Scheduling threads</a:t>
            </a:r>
          </a:p>
          <a:p>
            <a:pPr lvl="2">
              <a:buFont typeface="Arial" pitchFamily="34" charset="0"/>
              <a:buChar char="•"/>
            </a:pPr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Cancellation support</a:t>
            </a:r>
          </a:p>
          <a:p>
            <a:pPr lvl="2">
              <a:buFont typeface="Arial" pitchFamily="34" charset="0"/>
              <a:buChar char="•"/>
            </a:pPr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State Management</a:t>
            </a:r>
          </a:p>
          <a:p>
            <a:pPr lvl="2">
              <a:buFont typeface="Arial" pitchFamily="34" charset="0"/>
              <a:buChar char="•"/>
            </a:pPr>
            <a:endParaRPr lang="en-US" dirty="0" smtClean="0"/>
          </a:p>
          <a:p>
            <a:pPr lvl="2"/>
            <a:endParaRPr lang="en-US" dirty="0" smtClean="0"/>
          </a:p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B9ECB-41B8-440C-9E4D-46B343511359}" type="datetime1">
              <a:rPr lang="en-US" smtClean="0"/>
              <a:t>1/19/2011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Parallel Programing in the .NET Framework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Task Parallel Library (TPL)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786689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Higher </a:t>
            </a:r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level than threads</a:t>
            </a:r>
          </a:p>
          <a:p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Gives you much more power and control over parallelization</a:t>
            </a:r>
          </a:p>
          <a:p>
            <a:pPr lvl="2">
              <a:buFont typeface="Arial" pitchFamily="34" charset="0"/>
              <a:buChar char="•"/>
            </a:pP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Task Parallelism</a:t>
            </a:r>
            <a:endParaRPr lang="en-US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lvl="2">
              <a:buFont typeface="Arial" pitchFamily="34" charset="0"/>
              <a:buChar char="•"/>
            </a:pPr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Data Parallelism</a:t>
            </a:r>
            <a:endParaRPr lang="en-US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B9ECB-41B8-440C-9E4D-46B343511359}" type="datetime1">
              <a:rPr lang="en-US" smtClean="0"/>
              <a:t>1/19/2011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Parallel Programing in the .NET Framework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Task Parallel Library (TPL)</a:t>
            </a:r>
          </a:p>
        </p:txBody>
      </p:sp>
    </p:spTree>
    <p:extLst>
      <p:ext uri="{BB962C8B-B14F-4D97-AF65-F5344CB8AC3E}">
        <p14:creationId xmlns:p14="http://schemas.microsoft.com/office/powerpoint/2010/main" val="4071494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Controlled </a:t>
            </a:r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over Task class</a:t>
            </a:r>
          </a:p>
          <a:p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In a task’s lifetime</a:t>
            </a:r>
          </a:p>
          <a:p>
            <a:pPr lvl="2">
              <a:buFont typeface="Arial" pitchFamily="34" charset="0"/>
              <a:buChar char="•"/>
            </a:pPr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Handles infrastructure details </a:t>
            </a:r>
          </a:p>
          <a:p>
            <a:pPr lvl="2">
              <a:buFont typeface="Arial" pitchFamily="34" charset="0"/>
              <a:buChar char="•"/>
            </a:pPr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Provides methods and properties</a:t>
            </a:r>
            <a:endParaRPr lang="en-US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B9ECB-41B8-440C-9E4D-46B343511359}" type="datetime1">
              <a:rPr lang="en-US" smtClean="0"/>
              <a:t>1/19/2011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Parallel Programing in the .NET Framework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Task Parallelism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480795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aveform">
  <a:themeElements>
    <a:clrScheme name="Waveform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Wavef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avefor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2876</TotalTime>
  <Words>541</Words>
  <Application>Microsoft Office PowerPoint</Application>
  <PresentationFormat>On-screen Show (4:3)</PresentationFormat>
  <Paragraphs>176</Paragraphs>
  <Slides>23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Waveform</vt:lpstr>
      <vt:lpstr>Parallel Programing in the  .NET Framework</vt:lpstr>
      <vt:lpstr>Agenda</vt:lpstr>
      <vt:lpstr>Parallelization in .NET Framework</vt:lpstr>
      <vt:lpstr>PowerPoint Presentation</vt:lpstr>
      <vt:lpstr>Parallelization in .NET Framework</vt:lpstr>
      <vt:lpstr>.NET Thread Pool</vt:lpstr>
      <vt:lpstr>Task Parallel Library (TPL)</vt:lpstr>
      <vt:lpstr>Task Parallel Library (TPL)</vt:lpstr>
      <vt:lpstr>Task Parallelism</vt:lpstr>
      <vt:lpstr>Task Parallelism</vt:lpstr>
      <vt:lpstr>Task Class</vt:lpstr>
      <vt:lpstr>Creating Task Continuations</vt:lpstr>
      <vt:lpstr>Waiting on Tasks</vt:lpstr>
      <vt:lpstr>Cancellation</vt:lpstr>
      <vt:lpstr>Data Parallelism</vt:lpstr>
      <vt:lpstr>Parallel.For</vt:lpstr>
      <vt:lpstr>Parallel.For</vt:lpstr>
      <vt:lpstr>Parallel.Foreach</vt:lpstr>
      <vt:lpstr>Parallel.Foreach</vt:lpstr>
      <vt:lpstr>PLINQ</vt:lpstr>
      <vt:lpstr>Calculating PI</vt:lpstr>
      <vt:lpstr>Conclusion</vt:lpstr>
      <vt:lpstr>Parallel Programing in the .NET Framework</vt:lpstr>
    </vt:vector>
  </TitlesOfParts>
  <Company>Çankaya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Parallel Programing in the  .NET Framework</dc:title>
  <dc:creator>Atakan Özgün</dc:creator>
  <cp:lastModifiedBy>Atakan Özgün</cp:lastModifiedBy>
  <cp:revision>47</cp:revision>
  <dcterms:created xsi:type="dcterms:W3CDTF">2011-01-02T09:05:19Z</dcterms:created>
  <dcterms:modified xsi:type="dcterms:W3CDTF">2011-01-19T19:22:42Z</dcterms:modified>
</cp:coreProperties>
</file>