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4" r:id="rId2"/>
  </p:sldMasterIdLst>
  <p:notesMasterIdLst>
    <p:notesMasterId r:id="rId28"/>
  </p:notesMasterIdLst>
  <p:handoutMasterIdLst>
    <p:handoutMasterId r:id="rId29"/>
  </p:handoutMasterIdLst>
  <p:sldIdLst>
    <p:sldId id="256" r:id="rId3"/>
    <p:sldId id="286" r:id="rId4"/>
    <p:sldId id="257" r:id="rId5"/>
    <p:sldId id="267" r:id="rId6"/>
    <p:sldId id="268" r:id="rId7"/>
    <p:sldId id="269" r:id="rId8"/>
    <p:sldId id="270" r:id="rId9"/>
    <p:sldId id="271" r:id="rId10"/>
    <p:sldId id="272" r:id="rId11"/>
    <p:sldId id="276" r:id="rId12"/>
    <p:sldId id="277" r:id="rId13"/>
    <p:sldId id="278" r:id="rId14"/>
    <p:sldId id="279" r:id="rId15"/>
    <p:sldId id="280" r:id="rId16"/>
    <p:sldId id="281" r:id="rId17"/>
    <p:sldId id="289" r:id="rId18"/>
    <p:sldId id="288" r:id="rId19"/>
    <p:sldId id="273" r:id="rId20"/>
    <p:sldId id="282" r:id="rId21"/>
    <p:sldId id="274" r:id="rId22"/>
    <p:sldId id="283" r:id="rId23"/>
    <p:sldId id="275" r:id="rId24"/>
    <p:sldId id="284" r:id="rId25"/>
    <p:sldId id="287" r:id="rId26"/>
    <p:sldId id="266" r:id="rId2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441" autoAdjust="0"/>
    <p:restoredTop sz="91297" autoAdjust="0"/>
  </p:normalViewPr>
  <p:slideViewPr>
    <p:cSldViewPr>
      <p:cViewPr>
        <p:scale>
          <a:sx n="66" d="100"/>
          <a:sy n="66" d="100"/>
        </p:scale>
        <p:origin x="-1512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3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200370-E9A4-4D29-87F6-018B3802D778}" type="datetimeFigureOut">
              <a:rPr lang="en-US" smtClean="0"/>
              <a:t>1/3/2011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851990-44A1-4B1A-84BE-77943F54B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189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2447E72A-D913-4DC2-9E0A-E520CE8FCC86}" type="datetimeFigureOut">
              <a:rPr lang="en-US" smtClean="0"/>
              <a:pPr/>
              <a:t>1/3/2011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5D78FC6-CE17-4259-A63C-DDFC12E048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509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Shap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hap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8" name="Shap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/>
            <a:fld id="{743653DA-8BF4-4869-96FE-9BCF43372D46}" type="datetime8">
              <a:rPr lang="en-US" smtClean="0"/>
              <a:pPr algn="ctr"/>
              <a:t>1/3/2011 8:54 PM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Shap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9" name="Shap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AC53DF-4216-466D-99A7-94400E6C2A25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816DF-213E-421B-92D3-C068DBB023D6}" type="datetime8">
              <a:rPr lang="en-US" smtClean="0">
                <a:solidFill>
                  <a:schemeClr val="tx2"/>
                </a:solidFill>
              </a:rPr>
              <a:pPr/>
              <a:t>1/3/2011 8:54 PM</a:t>
            </a:fld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D3816DF-213E-421B-92D3-C068DBB023D6}" type="datetime8">
              <a:rPr lang="en-US" smtClean="0">
                <a:solidFill>
                  <a:schemeClr val="tx2"/>
                </a:solidFill>
              </a:rPr>
              <a:pPr/>
              <a:t>1/3/2011 8:54 PM</a:t>
            </a:fld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29108-AC8D-4212-9283-60D9E99BF07A}" type="datetime8">
              <a:rPr lang="en-US" smtClean="0"/>
              <a:pPr/>
              <a:t>1/3/2011 8:54 PM</a:t>
            </a:fld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Shape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Shap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ED3D3-6235-4F4C-B439-DF277FB555A7}" type="datetime8">
              <a:rPr lang="en-US" smtClean="0"/>
              <a:pPr/>
              <a:t>1/3/2011 8:54 PM</a:t>
            </a:fld>
            <a:endParaRPr lang="en-US"/>
          </a:p>
        </p:txBody>
      </p:sp>
      <p:sp>
        <p:nvSpPr>
          <p:cNvPr id="13" name="Shap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4" name="Shap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hape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Shape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hap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B5F1E3E-4B2F-4895-B65E-28B2E64F39F6}" type="datetime8">
              <a:rPr lang="en-US" smtClean="0"/>
              <a:pPr/>
              <a:t>1/3/2011 8:54 PM</a:t>
            </a:fld>
            <a:endParaRPr lang="en-US"/>
          </a:p>
        </p:txBody>
      </p:sp>
      <p:sp>
        <p:nvSpPr>
          <p:cNvPr id="10" name="Shap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2" name="Shap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Shape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Shape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Shap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3085435-8225-4333-BFFA-0096413F0D76}" type="datetime8">
              <a:rPr lang="en-US" smtClean="0"/>
              <a:pPr/>
              <a:t>1/3/2011 8:54 PM</a:t>
            </a:fld>
            <a:endParaRPr lang="en-US"/>
          </a:p>
        </p:txBody>
      </p:sp>
      <p:sp>
        <p:nvSpPr>
          <p:cNvPr id="12" name="Shap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4" name="Shap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Shap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Shap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3C494-2A87-468C-A21B-CB14FB9ABB00}" type="datetime8">
              <a:rPr lang="en-US" smtClean="0"/>
              <a:pPr/>
              <a:t>1/3/2011 8:54 PM</a:t>
            </a:fld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0FA0-5B31-4864-A2BB-719EA5A679C6}" type="datetime8">
              <a:rPr lang="en-US" smtClean="0"/>
              <a:pPr/>
              <a:t>1/3/2011 8:54 PM</a:t>
            </a:fld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CC0C8-36B8-442A-833D-B6AACE86BB77}" type="datetime8">
              <a:rPr lang="en-US" smtClean="0"/>
              <a:pPr/>
              <a:t>1/3/2011 8:54 PM</a:t>
            </a:fld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hap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hape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Shap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1E20EC5-AC53-4169-941E-EDF10CD23748}" type="datetime8">
              <a:rPr lang="en-US" smtClean="0"/>
              <a:pPr/>
              <a:t>1/3/2011 8:54 PM</a:t>
            </a:fld>
            <a:endParaRPr lang="en-US"/>
          </a:p>
        </p:txBody>
      </p:sp>
      <p:sp>
        <p:nvSpPr>
          <p:cNvPr id="13" name="Shap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 sz="2800" dirty="0"/>
          </a:p>
        </p:txBody>
      </p:sp>
      <p:sp>
        <p:nvSpPr>
          <p:cNvPr id="14" name="Shap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8D3816DF-213E-421B-92D3-C068DBB023D6}" type="datetime8">
              <a:rPr lang="en-US" smtClean="0">
                <a:solidFill>
                  <a:schemeClr val="tx2"/>
                </a:solidFill>
              </a:rPr>
              <a:pPr/>
              <a:t>1/3/2011 8:54 PM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</a:lstStyle>
          <a:p>
            <a:pPr algn="ctr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Design Patterns </a:t>
            </a:r>
            <a:br>
              <a:rPr lang="en-US" cap="none" dirty="0" smtClean="0"/>
            </a:br>
            <a:r>
              <a:rPr lang="en-US" cap="none" dirty="0" smtClean="0"/>
              <a:t>for Parallel Programming</a:t>
            </a:r>
            <a:endParaRPr lang="en-US" cap="none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2362200" y="6035040"/>
            <a:ext cx="3352800" cy="6858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Çağlar</a:t>
            </a:r>
            <a:r>
              <a:rPr lang="en-US" dirty="0"/>
              <a:t> </a:t>
            </a:r>
            <a:r>
              <a:rPr lang="en-US" dirty="0" smtClean="0"/>
              <a:t>GÜNEL</a:t>
            </a:r>
          </a:p>
          <a:p>
            <a:r>
              <a:rPr lang="en-US" dirty="0" smtClean="0"/>
              <a:t>200871202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Concurrency DS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85800" y="1600200"/>
            <a:ext cx="7716838" cy="471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56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Decomposition Patterns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smtClean="0"/>
              <a:t>Used </a:t>
            </a:r>
            <a:r>
              <a:rPr lang="en-US" dirty="0"/>
              <a:t>to decompose the problem into pieces that can execute concurrently.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971800"/>
            <a:ext cx="8039498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762000" y="3810000"/>
            <a:ext cx="2362200" cy="1676400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0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Decomposition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The first step in designing a parallel algorithm is to decompose the problem into elements that can execute concurrently.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The </a:t>
            </a:r>
            <a:r>
              <a:rPr lang="en-US" b="1" dirty="0"/>
              <a:t>task-decomposition dimension</a:t>
            </a:r>
            <a:r>
              <a:rPr lang="en-US" dirty="0"/>
              <a:t> views the problem as a stream of instructions that can be broken into sequences called </a:t>
            </a:r>
            <a:r>
              <a:rPr lang="en-US" b="1" dirty="0"/>
              <a:t>tasks</a:t>
            </a:r>
            <a:r>
              <a:rPr lang="en-US" dirty="0"/>
              <a:t> that can execute simultaneously. </a:t>
            </a:r>
            <a:endParaRPr lang="en-US" dirty="0" smtClean="0"/>
          </a:p>
          <a:p>
            <a:pPr lvl="1"/>
            <a:r>
              <a:rPr lang="en-US" dirty="0" smtClean="0"/>
              <a:t>Should be used when tasks are largely independent of each other</a:t>
            </a:r>
            <a:endParaRPr lang="en-US" dirty="0"/>
          </a:p>
          <a:p>
            <a:pPr lvl="0"/>
            <a:r>
              <a:rPr lang="en-US" dirty="0"/>
              <a:t>The </a:t>
            </a:r>
            <a:r>
              <a:rPr lang="en-US" b="1" dirty="0"/>
              <a:t>data-decomposition dimension</a:t>
            </a:r>
            <a:r>
              <a:rPr lang="en-US" dirty="0"/>
              <a:t> focuses on the data required by the tasks and how it can be decomposed into distinct chunks. </a:t>
            </a:r>
            <a:endParaRPr lang="en-US" dirty="0" smtClean="0"/>
          </a:p>
          <a:p>
            <a:pPr lvl="1"/>
            <a:r>
              <a:rPr lang="en-US" dirty="0" smtClean="0"/>
              <a:t>Should be used when the </a:t>
            </a:r>
            <a:r>
              <a:rPr lang="en-US" dirty="0"/>
              <a:t>data chunks </a:t>
            </a:r>
            <a:r>
              <a:rPr lang="en-US" dirty="0" smtClean="0"/>
              <a:t>can </a:t>
            </a:r>
            <a:r>
              <a:rPr lang="en-US" dirty="0"/>
              <a:t>be operated upon relatively independently.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14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Data Decomposition </a:t>
            </a:r>
            <a:r>
              <a:rPr lang="en-US" b="1" dirty="0" smtClean="0"/>
              <a:t>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Problem</a:t>
            </a:r>
            <a:r>
              <a:rPr lang="en-US" b="1" dirty="0"/>
              <a:t>: </a:t>
            </a:r>
            <a:r>
              <a:rPr lang="en-US" dirty="0"/>
              <a:t>How can a problem's data be decomposed into units that can be operated on relatively independently?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200400"/>
            <a:ext cx="8039498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762000" y="5029200"/>
            <a:ext cx="2362200" cy="533400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63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Data Decomposition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Context: </a:t>
            </a:r>
            <a:r>
              <a:rPr lang="en-US" dirty="0"/>
              <a:t>A data-based decomposition is a good starting point if the following is true:</a:t>
            </a:r>
          </a:p>
          <a:p>
            <a:pPr lvl="0"/>
            <a:r>
              <a:rPr lang="en-US" dirty="0"/>
              <a:t>The most computationally intensive part of the problem is organized around the manipulation of a large data structure.</a:t>
            </a:r>
          </a:p>
          <a:p>
            <a:pPr lvl="0"/>
            <a:r>
              <a:rPr lang="en-US" dirty="0"/>
              <a:t>Similar operations are being applied to different parts of the data structure, in such a way that the different parts can be operated on relatively independently.</a:t>
            </a:r>
          </a:p>
          <a:p>
            <a:r>
              <a:rPr lang="en-US" dirty="0"/>
              <a:t>For example, many linear algebra problems update large matrices, applying a similar set of operations to each element of the matrix.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7246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Data Decomposition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Solution: </a:t>
            </a:r>
            <a:r>
              <a:rPr lang="en-US" dirty="0"/>
              <a:t>A few common examples include the </a:t>
            </a:r>
            <a:r>
              <a:rPr lang="en-US" dirty="0" smtClean="0"/>
              <a:t>following:</a:t>
            </a:r>
            <a:endParaRPr lang="en-US" dirty="0"/>
          </a:p>
          <a:p>
            <a:pPr lvl="0"/>
            <a:r>
              <a:rPr lang="en-US" b="1" dirty="0"/>
              <a:t>Array-based computations</a:t>
            </a:r>
            <a:r>
              <a:rPr lang="en-US" dirty="0"/>
              <a:t>: Concurrency can be defined in terms of updates of different segments of the array</a:t>
            </a:r>
            <a:r>
              <a:rPr lang="en-US" dirty="0" smtClean="0"/>
              <a:t>.</a:t>
            </a:r>
            <a:endParaRPr lang="en-US" dirty="0"/>
          </a:p>
          <a:p>
            <a:pPr lvl="0"/>
            <a:r>
              <a:rPr lang="en-US" b="1" dirty="0"/>
              <a:t>Recursive data structures</a:t>
            </a:r>
            <a:r>
              <a:rPr lang="en-US" dirty="0"/>
              <a:t>: We can think of, for example, decomposing the parallel update of a large tree data structure by decomposing the data structure into sub trees that can be updated concurrently.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2459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Dependency Analysis Patterns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smtClean="0"/>
              <a:t>Helps to </a:t>
            </a:r>
            <a:r>
              <a:rPr lang="en-US" dirty="0"/>
              <a:t>group the tasks and analyze the dependencies among them. 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971800"/>
            <a:ext cx="8039498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3448249" y="3505200"/>
            <a:ext cx="2362200" cy="2286000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27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Evaluation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smtClean="0"/>
              <a:t>Guides </a:t>
            </a:r>
            <a:r>
              <a:rPr lang="en-US" dirty="0"/>
              <a:t>the algorithm designer through an analysis of what has been done so far before moving on. </a:t>
            </a:r>
            <a:r>
              <a:rPr lang="en-US" dirty="0" smtClean="0"/>
              <a:t>Best </a:t>
            </a:r>
            <a:r>
              <a:rPr lang="en-US" dirty="0"/>
              <a:t>design is not found on the first </a:t>
            </a:r>
            <a:r>
              <a:rPr lang="en-US" dirty="0" smtClean="0"/>
              <a:t>attempt.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571" y="3505200"/>
            <a:ext cx="8039498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6096000" y="4800600"/>
            <a:ext cx="2362200" cy="838200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06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</a:t>
            </a:r>
            <a:r>
              <a:rPr lang="en-US" dirty="0" smtClean="0"/>
              <a:t>Structure 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Helps </a:t>
            </a:r>
            <a:r>
              <a:rPr lang="en-US" dirty="0"/>
              <a:t>to structure the algorithm to </a:t>
            </a:r>
            <a:r>
              <a:rPr lang="en-US" b="1" dirty="0"/>
              <a:t>take advantage of potential concurrency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Describes </a:t>
            </a:r>
            <a:r>
              <a:rPr lang="en-US" dirty="0"/>
              <a:t>overall </a:t>
            </a:r>
            <a:r>
              <a:rPr lang="en-US" b="1" dirty="0"/>
              <a:t>strategies</a:t>
            </a:r>
            <a:r>
              <a:rPr lang="en-US" dirty="0"/>
              <a:t> for exploiting concurrency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Refines</a:t>
            </a:r>
            <a:r>
              <a:rPr lang="en-US" dirty="0" smtClean="0"/>
              <a:t> </a:t>
            </a:r>
            <a:r>
              <a:rPr lang="en-US" dirty="0"/>
              <a:t>the design and </a:t>
            </a:r>
            <a:endParaRPr lang="en-US" dirty="0" smtClean="0"/>
          </a:p>
          <a:p>
            <a:r>
              <a:rPr lang="en-US" dirty="0" smtClean="0"/>
              <a:t>Moves </a:t>
            </a:r>
            <a:r>
              <a:rPr lang="en-US" dirty="0"/>
              <a:t>it </a:t>
            </a:r>
            <a:r>
              <a:rPr lang="en-US" b="1" dirty="0"/>
              <a:t>closer to a program </a:t>
            </a:r>
            <a:r>
              <a:rPr lang="en-US" dirty="0"/>
              <a:t>that can execute tasks concurrently by mapping the concurrency onto multiple </a:t>
            </a:r>
            <a:r>
              <a:rPr lang="en-US" dirty="0" smtClean="0"/>
              <a:t>UEs.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2417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Structure DS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04800" y="1600200"/>
            <a:ext cx="8089900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495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Introduction to </a:t>
            </a:r>
            <a:r>
              <a:rPr lang="en-US" i="1" dirty="0" smtClean="0"/>
              <a:t>Design Patterns</a:t>
            </a:r>
          </a:p>
          <a:p>
            <a:r>
              <a:rPr lang="en-US" dirty="0" smtClean="0"/>
              <a:t>Pattern Languages</a:t>
            </a:r>
          </a:p>
          <a:p>
            <a:r>
              <a:rPr lang="en-US" dirty="0" smtClean="0"/>
              <a:t>4 Design Spaces</a:t>
            </a:r>
          </a:p>
          <a:p>
            <a:pPr lvl="1"/>
            <a:r>
              <a:rPr lang="en-US" dirty="0" smtClean="0"/>
              <a:t>Example: Data Decomposition Pattern</a:t>
            </a:r>
          </a:p>
          <a:p>
            <a:r>
              <a:rPr lang="en-US" dirty="0" smtClean="0"/>
              <a:t>Q&amp;A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77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Supporting </a:t>
            </a:r>
            <a:r>
              <a:rPr lang="en-US" dirty="0" smtClean="0"/>
              <a:t>Structures 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Represents </a:t>
            </a:r>
            <a:r>
              <a:rPr lang="en-US" dirty="0"/>
              <a:t>an intermediate stage between the Algorithm Structure and Implementation Mechanisms design spaces. </a:t>
            </a:r>
            <a:endParaRPr lang="en-US" dirty="0" smtClean="0"/>
          </a:p>
          <a:p>
            <a:r>
              <a:rPr lang="en-US" dirty="0" smtClean="0"/>
              <a:t>Two </a:t>
            </a:r>
            <a:r>
              <a:rPr lang="en-US" dirty="0"/>
              <a:t>important groups of patterns in this space are those that represent </a:t>
            </a:r>
            <a:endParaRPr lang="en-US" dirty="0" smtClean="0"/>
          </a:p>
          <a:p>
            <a:pPr lvl="1"/>
            <a:r>
              <a:rPr lang="en-US" b="1" dirty="0" smtClean="0"/>
              <a:t>program-structuring</a:t>
            </a:r>
            <a:r>
              <a:rPr lang="en-US" dirty="0" smtClean="0"/>
              <a:t> </a:t>
            </a:r>
            <a:r>
              <a:rPr lang="en-US" dirty="0"/>
              <a:t>approaches and </a:t>
            </a:r>
            <a:endParaRPr lang="en-US" dirty="0" smtClean="0"/>
          </a:p>
          <a:p>
            <a:pPr lvl="1"/>
            <a:r>
              <a:rPr lang="en-US" dirty="0" smtClean="0"/>
              <a:t>those </a:t>
            </a:r>
            <a:r>
              <a:rPr lang="en-US" dirty="0"/>
              <a:t>that represent commonly used </a:t>
            </a:r>
            <a:r>
              <a:rPr lang="en-US" b="1" dirty="0"/>
              <a:t>shared data structures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4101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Supporting Structures DS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066800" y="1676400"/>
            <a:ext cx="72390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41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Implementation Mechanisms </a:t>
            </a:r>
            <a:r>
              <a:rPr lang="en-US" dirty="0" smtClean="0"/>
              <a:t>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572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Concerned </a:t>
            </a:r>
            <a:r>
              <a:rPr lang="en-US" dirty="0"/>
              <a:t>with how the patterns of the higher-level spaces are mapped into particular programming environments. </a:t>
            </a:r>
            <a:endParaRPr lang="en-US" dirty="0" smtClean="0"/>
          </a:p>
          <a:p>
            <a:r>
              <a:rPr lang="en-US" dirty="0" smtClean="0"/>
              <a:t>Provides </a:t>
            </a:r>
            <a:r>
              <a:rPr lang="en-US" dirty="0"/>
              <a:t>descriptions of common mechanisms for </a:t>
            </a:r>
            <a:endParaRPr lang="en-US" dirty="0" smtClean="0"/>
          </a:p>
          <a:p>
            <a:pPr lvl="1"/>
            <a:r>
              <a:rPr lang="en-US" dirty="0" smtClean="0"/>
              <a:t>process/thread </a:t>
            </a:r>
            <a:r>
              <a:rPr lang="en-US" dirty="0"/>
              <a:t>management </a:t>
            </a:r>
            <a:r>
              <a:rPr lang="en-US" dirty="0" smtClean="0"/>
              <a:t>(i.e., </a:t>
            </a:r>
            <a:r>
              <a:rPr lang="en-US" dirty="0"/>
              <a:t>creating or </a:t>
            </a:r>
            <a:r>
              <a:rPr lang="en-US" dirty="0" smtClean="0"/>
              <a:t>destroying)</a:t>
            </a:r>
          </a:p>
          <a:p>
            <a:pPr lvl="1"/>
            <a:r>
              <a:rPr lang="en-US" dirty="0" smtClean="0"/>
              <a:t>and </a:t>
            </a:r>
            <a:r>
              <a:rPr lang="en-US" dirty="0"/>
              <a:t>process/thread interaction </a:t>
            </a:r>
            <a:r>
              <a:rPr lang="en-US" dirty="0" smtClean="0"/>
              <a:t>(i.e., </a:t>
            </a:r>
            <a:r>
              <a:rPr lang="en-US" dirty="0"/>
              <a:t>semaphores, barriers, or message passing).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items in this design space are </a:t>
            </a:r>
            <a:r>
              <a:rPr lang="en-US" b="1" dirty="0"/>
              <a:t>not presented as patterns</a:t>
            </a:r>
            <a:r>
              <a:rPr lang="en-US" dirty="0"/>
              <a:t> </a:t>
            </a:r>
            <a:r>
              <a:rPr lang="en-US" dirty="0" smtClean="0"/>
              <a:t>because they </a:t>
            </a:r>
            <a:r>
              <a:rPr lang="en-US" dirty="0"/>
              <a:t>map directly onto elements within particular parallel programming environments. </a:t>
            </a:r>
            <a:endParaRPr lang="en-US" dirty="0" smtClean="0"/>
          </a:p>
          <a:p>
            <a:r>
              <a:rPr lang="en-US" dirty="0" smtClean="0"/>
              <a:t>They </a:t>
            </a:r>
            <a:r>
              <a:rPr lang="en-US" dirty="0"/>
              <a:t>are included in the pattern </a:t>
            </a:r>
            <a:r>
              <a:rPr lang="en-US" dirty="0" smtClean="0"/>
              <a:t>language </a:t>
            </a:r>
            <a:r>
              <a:rPr lang="en-US" dirty="0"/>
              <a:t>to provide a complete path from problem description to code.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27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Implementation Mechanisms DS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066800" y="1828800"/>
            <a:ext cx="64008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52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Q&amp;A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1638553"/>
            <a:ext cx="3200400" cy="4144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524000"/>
            <a:ext cx="3048000" cy="425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34000" y="5965371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ISBN</a:t>
            </a:r>
            <a:r>
              <a:rPr lang="en-US" dirty="0" smtClean="0"/>
              <a:t>: </a:t>
            </a:r>
            <a:r>
              <a:rPr lang="en-US" dirty="0"/>
              <a:t>978-0-470-69734-4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8000" y="5965371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ISBN</a:t>
            </a:r>
            <a:r>
              <a:rPr lang="en-US" dirty="0" smtClean="0"/>
              <a:t>: </a:t>
            </a:r>
            <a:r>
              <a:rPr lang="en-US" dirty="0"/>
              <a:t>978-0-321-22811-6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5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Design Pattern?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</a:t>
            </a:r>
            <a:r>
              <a:rPr lang="en-US" b="1" dirty="0"/>
              <a:t>design pattern</a:t>
            </a:r>
            <a:r>
              <a:rPr lang="en-US" dirty="0"/>
              <a:t> describes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good solution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a recurring problem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a particular context. 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Design Patterns?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dirty="0"/>
              <a:t>The aim</a:t>
            </a:r>
            <a:r>
              <a:rPr lang="en-US" sz="3200" b="1" dirty="0"/>
              <a:t> </a:t>
            </a:r>
            <a:r>
              <a:rPr lang="en-US" sz="3200" dirty="0"/>
              <a:t>is to</a:t>
            </a:r>
          </a:p>
          <a:p>
            <a:r>
              <a:rPr lang="en-US" sz="3200" b="1" dirty="0"/>
              <a:t>record</a:t>
            </a:r>
            <a:r>
              <a:rPr lang="en-US" sz="3200" dirty="0"/>
              <a:t> the experience of </a:t>
            </a:r>
          </a:p>
          <a:p>
            <a:r>
              <a:rPr lang="en-US" sz="3200" b="1" dirty="0"/>
              <a:t>experts</a:t>
            </a:r>
            <a:r>
              <a:rPr lang="en-US" sz="3200" dirty="0"/>
              <a:t> in a way that can be </a:t>
            </a:r>
          </a:p>
          <a:p>
            <a:r>
              <a:rPr lang="en-US" sz="3200" dirty="0"/>
              <a:t>used by others facing a </a:t>
            </a:r>
            <a:r>
              <a:rPr lang="en-US" sz="3200" b="1" dirty="0"/>
              <a:t>similar</a:t>
            </a:r>
            <a:r>
              <a:rPr lang="en-US" sz="3200" dirty="0"/>
              <a:t> problem</a:t>
            </a:r>
            <a:r>
              <a:rPr lang="en-US" sz="3200" dirty="0" smtClean="0"/>
              <a:t>.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They</a:t>
            </a:r>
          </a:p>
          <a:p>
            <a:pPr lvl="0"/>
            <a:r>
              <a:rPr lang="en-US" sz="3200" dirty="0" smtClean="0"/>
              <a:t>Provide </a:t>
            </a:r>
            <a:r>
              <a:rPr lang="en-US" sz="3200" dirty="0"/>
              <a:t>a </a:t>
            </a:r>
            <a:r>
              <a:rPr lang="en-US" sz="3200" b="1" dirty="0"/>
              <a:t>cookbook</a:t>
            </a:r>
            <a:r>
              <a:rPr lang="en-US" sz="3200" dirty="0"/>
              <a:t> to systematically guide programmers </a:t>
            </a:r>
          </a:p>
          <a:p>
            <a:pPr lvl="0"/>
            <a:r>
              <a:rPr lang="en-US" sz="3200" dirty="0" smtClean="0"/>
              <a:t>Provide </a:t>
            </a:r>
            <a:r>
              <a:rPr lang="en-US" sz="3200" dirty="0"/>
              <a:t>common </a:t>
            </a:r>
            <a:r>
              <a:rPr lang="en-US" sz="3200" b="1" dirty="0"/>
              <a:t>vocabulary</a:t>
            </a:r>
            <a:r>
              <a:rPr lang="en-US" sz="3200" dirty="0"/>
              <a:t> to the programming </a:t>
            </a:r>
            <a:r>
              <a:rPr lang="en-US" sz="3200" dirty="0" smtClean="0"/>
              <a:t>community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37743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Design Patterns for </a:t>
            </a:r>
            <a:br>
              <a:rPr lang="en-US" dirty="0" smtClean="0"/>
            </a:br>
            <a:r>
              <a:rPr lang="en-US" dirty="0" smtClean="0"/>
              <a:t>Parallel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Most parallel software design problems are very complex that designers cannot initially see the solution.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produce a parallel program, designers </a:t>
            </a:r>
            <a:r>
              <a:rPr lang="en-US" dirty="0" smtClean="0"/>
              <a:t>should work systematically and need </a:t>
            </a:r>
            <a:r>
              <a:rPr lang="en-US" dirty="0"/>
              <a:t>to proceed step-by-step.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67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a Pattern Language?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pattern language is something more than a catalog of patterns.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a pattern language, the patterns are organized into a structure that leads the user through the collection of </a:t>
            </a:r>
            <a:r>
              <a:rPr lang="en-US" dirty="0" smtClean="0"/>
              <a:t>patterns. </a:t>
            </a:r>
          </a:p>
        </p:txBody>
      </p:sp>
    </p:spTree>
    <p:extLst>
      <p:ext uri="{BB962C8B-B14F-4D97-AF65-F5344CB8AC3E}">
        <p14:creationId xmlns:p14="http://schemas.microsoft.com/office/powerpoint/2010/main" val="1566878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Pattern Language?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At each decision point, the designer selects an appropriate pattern. Each pattern leads to other patterns, resulting in a final </a:t>
            </a:r>
            <a:r>
              <a:rPr lang="en-US" dirty="0" smtClean="0"/>
              <a:t>design. </a:t>
            </a:r>
            <a:endParaRPr lang="en-US" dirty="0"/>
          </a:p>
          <a:p>
            <a:r>
              <a:rPr lang="en-US" dirty="0" smtClean="0"/>
              <a:t>A </a:t>
            </a:r>
            <a:r>
              <a:rPr lang="en-US" dirty="0"/>
              <a:t>pattern language embodies a design methodology and provides domain-specific advice to the application designer.</a:t>
            </a:r>
          </a:p>
          <a:p>
            <a:r>
              <a:rPr lang="en-US" dirty="0" smtClean="0"/>
              <a:t>This </a:t>
            </a:r>
            <a:r>
              <a:rPr lang="en-US" dirty="0"/>
              <a:t>guides a developer in the process of developing a parallel program.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27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Overview of the Pattern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06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pattern language is organized into four design spaces</a:t>
            </a:r>
            <a:r>
              <a:rPr lang="en-US" dirty="0" smtClean="0"/>
              <a:t>: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569526"/>
            <a:ext cx="3810000" cy="314547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304800" y="6107668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Patterns for Parallel Programming, T.G. Mattson, et.al., 2004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07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Concurrency 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Helps </a:t>
            </a:r>
            <a:r>
              <a:rPr lang="en-US" dirty="0"/>
              <a:t>to structure the problem to </a:t>
            </a:r>
            <a:r>
              <a:rPr lang="en-US" b="1" dirty="0"/>
              <a:t>expose exploitable concurrency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designer working at this level focuses on </a:t>
            </a:r>
            <a:r>
              <a:rPr lang="en-US" b="1" dirty="0"/>
              <a:t>high-level algorithmic issues </a:t>
            </a:r>
            <a:r>
              <a:rPr lang="en-US" dirty="0"/>
              <a:t>and tries to expose potential concurrency.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46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dStudPres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9000B0E-F247-42DE-B4C8-953FA55828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EdStudPres</Template>
  <TotalTime>0</TotalTime>
  <Words>808</Words>
  <Application>Microsoft Office PowerPoint</Application>
  <PresentationFormat>On-screen Show (4:3)</PresentationFormat>
  <Paragraphs>93</Paragraphs>
  <Slides>25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EdStudPres</vt:lpstr>
      <vt:lpstr>Design Patterns  for Parallel Programming</vt:lpstr>
      <vt:lpstr>Overview</vt:lpstr>
      <vt:lpstr>What is a Design Pattern?</vt:lpstr>
      <vt:lpstr>Why Design Patterns?</vt:lpstr>
      <vt:lpstr>Design Patterns for  Parallel Programming</vt:lpstr>
      <vt:lpstr>What is a Pattern Language?</vt:lpstr>
      <vt:lpstr>Why Pattern Language?</vt:lpstr>
      <vt:lpstr>Overview of the Pattern Language</vt:lpstr>
      <vt:lpstr>Finding Concurrency DS</vt:lpstr>
      <vt:lpstr>Finding Concurrency DS</vt:lpstr>
      <vt:lpstr>Decomposition Patterns</vt:lpstr>
      <vt:lpstr>Decomposition Patterns</vt:lpstr>
      <vt:lpstr>Data Decomposition Pattern</vt:lpstr>
      <vt:lpstr>Data Decomposition Pattern</vt:lpstr>
      <vt:lpstr>Data Decomposition Pattern</vt:lpstr>
      <vt:lpstr>Dependency Analysis Patterns</vt:lpstr>
      <vt:lpstr>Design Evaluation Pattern</vt:lpstr>
      <vt:lpstr>Algorithm Structure DS</vt:lpstr>
      <vt:lpstr>Algorithm Structure DS</vt:lpstr>
      <vt:lpstr>Supporting Structures DS</vt:lpstr>
      <vt:lpstr>Supporting Structures DS</vt:lpstr>
      <vt:lpstr>Implementation Mechanisms DS</vt:lpstr>
      <vt:lpstr>Implementation Mechanisms DS</vt:lpstr>
      <vt:lpstr>Q&amp;A</vt:lpstr>
      <vt:lpstr>Thank you…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2010-11-15T17:42:09Z</dcterms:created>
  <dcterms:modified xsi:type="dcterms:W3CDTF">2011-01-03T21:22:56Z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TC101671259990</vt:lpwstr>
  </property>
</Properties>
</file>