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6" r:id="rId12"/>
    <p:sldId id="277" r:id="rId13"/>
    <p:sldId id="269" r:id="rId14"/>
    <p:sldId id="278" r:id="rId15"/>
    <p:sldId id="271" r:id="rId16"/>
    <p:sldId id="279" r:id="rId17"/>
    <p:sldId id="273" r:id="rId18"/>
    <p:sldId id="280" r:id="rId19"/>
    <p:sldId id="275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36C54-30B5-41F3-8014-FB0E4255DF2E}" type="datetimeFigureOut">
              <a:rPr lang="tr-TR" smtClean="0"/>
              <a:pPr/>
              <a:t>06.01.2011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8476C98-C3C4-4131-BF9E-D6956723A3D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36C54-30B5-41F3-8014-FB0E4255DF2E}" type="datetimeFigureOut">
              <a:rPr lang="tr-TR" smtClean="0"/>
              <a:pPr/>
              <a:t>06.01.2011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76C98-C3C4-4131-BF9E-D6956723A3D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36C54-30B5-41F3-8014-FB0E4255DF2E}" type="datetimeFigureOut">
              <a:rPr lang="tr-TR" smtClean="0"/>
              <a:pPr/>
              <a:t>06.01.2011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76C98-C3C4-4131-BF9E-D6956723A3D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36C54-30B5-41F3-8014-FB0E4255DF2E}" type="datetimeFigureOut">
              <a:rPr lang="tr-TR" smtClean="0"/>
              <a:pPr/>
              <a:t>06.01.2011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76C98-C3C4-4131-BF9E-D6956723A3D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36C54-30B5-41F3-8014-FB0E4255DF2E}" type="datetimeFigureOut">
              <a:rPr lang="tr-TR" smtClean="0"/>
              <a:pPr/>
              <a:t>06.01.2011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Dikdörtgen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8476C98-C3C4-4131-BF9E-D6956723A3D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36C54-30B5-41F3-8014-FB0E4255DF2E}" type="datetimeFigureOut">
              <a:rPr lang="tr-TR" smtClean="0"/>
              <a:pPr/>
              <a:t>06.01.2011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76C98-C3C4-4131-BF9E-D6956723A3D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36C54-30B5-41F3-8014-FB0E4255DF2E}" type="datetimeFigureOut">
              <a:rPr lang="tr-TR" smtClean="0"/>
              <a:pPr/>
              <a:t>06.01.2011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76C98-C3C4-4131-BF9E-D6956723A3D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36C54-30B5-41F3-8014-FB0E4255DF2E}" type="datetimeFigureOut">
              <a:rPr lang="tr-TR" smtClean="0"/>
              <a:pPr/>
              <a:t>06.01.2011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76C98-C3C4-4131-BF9E-D6956723A3D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36C54-30B5-41F3-8014-FB0E4255DF2E}" type="datetimeFigureOut">
              <a:rPr lang="tr-TR" smtClean="0"/>
              <a:pPr/>
              <a:t>06.01.2011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76C98-C3C4-4131-BF9E-D6956723A3D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36C54-30B5-41F3-8014-FB0E4255DF2E}" type="datetimeFigureOut">
              <a:rPr lang="tr-TR" smtClean="0"/>
              <a:pPr/>
              <a:t>06.01.2011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76C98-C3C4-4131-BF9E-D6956723A3D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36C54-30B5-41F3-8014-FB0E4255DF2E}" type="datetimeFigureOut">
              <a:rPr lang="tr-TR" smtClean="0"/>
              <a:pPr/>
              <a:t>06.01.2011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8476C98-C3C4-4131-BF9E-D6956723A3D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9C36C54-30B5-41F3-8014-FB0E4255DF2E}" type="datetimeFigureOut">
              <a:rPr lang="tr-TR" smtClean="0"/>
              <a:pPr/>
              <a:t>06.01.2011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8476C98-C3C4-4131-BF9E-D6956723A3D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635696" y="5141168"/>
            <a:ext cx="6400800" cy="1600200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/>
              <a:t>                       </a:t>
            </a:r>
            <a:r>
              <a:rPr lang="tr-TR" dirty="0" err="1" smtClean="0"/>
              <a:t>Maşide</a:t>
            </a:r>
            <a:r>
              <a:rPr lang="tr-TR" dirty="0" smtClean="0"/>
              <a:t> AKGEYİK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PGAC: A </a:t>
            </a:r>
            <a:r>
              <a:rPr lang="tr-TR" b="1" dirty="0" err="1" smtClean="0"/>
              <a:t>Parallel</a:t>
            </a:r>
            <a:r>
              <a:rPr lang="tr-TR" b="1" dirty="0" smtClean="0"/>
              <a:t> </a:t>
            </a:r>
            <a:r>
              <a:rPr lang="tr-TR" b="1" dirty="0" err="1" smtClean="0"/>
              <a:t>Genetic</a:t>
            </a:r>
            <a:r>
              <a:rPr lang="tr-TR" b="1" dirty="0" smtClean="0"/>
              <a:t> </a:t>
            </a:r>
            <a:r>
              <a:rPr lang="tr-TR" b="1" dirty="0" err="1" smtClean="0"/>
              <a:t>Algorithm</a:t>
            </a:r>
            <a:r>
              <a:rPr lang="tr-TR" b="1" dirty="0" smtClean="0"/>
              <a:t> </a:t>
            </a:r>
            <a:r>
              <a:rPr lang="tr-TR" b="1" dirty="0" err="1" smtClean="0"/>
              <a:t>for</a:t>
            </a:r>
            <a:r>
              <a:rPr lang="tr-TR" b="1" dirty="0" smtClean="0"/>
              <a:t> Data </a:t>
            </a:r>
            <a:r>
              <a:rPr lang="tr-TR" b="1" dirty="0" err="1" smtClean="0"/>
              <a:t>Clustering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xfrm>
            <a:off x="683568" y="274638"/>
            <a:ext cx="7772400" cy="1143000"/>
          </a:xfrm>
        </p:spPr>
        <p:txBody>
          <a:bodyPr/>
          <a:lstStyle/>
          <a:p>
            <a:pPr algn="ctr"/>
            <a:r>
              <a:rPr lang="tr-TR" b="1" dirty="0" smtClean="0"/>
              <a:t>PGAC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2023864"/>
            <a:ext cx="7772400" cy="3709392"/>
          </a:xfrm>
        </p:spPr>
        <p:txBody>
          <a:bodyPr>
            <a:normAutofit/>
          </a:bodyPr>
          <a:lstStyle/>
          <a:p>
            <a:r>
              <a:rPr lang="tr-TR" dirty="0" smtClean="0"/>
              <a:t>M</a:t>
            </a:r>
            <a:r>
              <a:rPr lang="en-US" dirty="0" err="1" smtClean="0"/>
              <a:t>igration</a:t>
            </a:r>
            <a:r>
              <a:rPr lang="en-US" dirty="0" smtClean="0"/>
              <a:t> scheme is the best chromosome for</a:t>
            </a:r>
            <a:r>
              <a:rPr lang="tr-TR" dirty="0" smtClean="0"/>
              <a:t>   </a:t>
            </a:r>
            <a:r>
              <a:rPr lang="en-US" dirty="0" smtClean="0"/>
              <a:t>     in the list of    </a:t>
            </a:r>
            <a:r>
              <a:rPr lang="tr-TR" dirty="0" smtClean="0"/>
              <a:t>     </a:t>
            </a:r>
            <a:r>
              <a:rPr lang="en-US" dirty="0" smtClean="0"/>
              <a:t>until iteration and randomly it provides chromosome as much as number of mr-1.</a:t>
            </a:r>
            <a:endParaRPr lang="tr-TR" dirty="0" smtClean="0"/>
          </a:p>
          <a:p>
            <a:r>
              <a:rPr lang="tr-TR" dirty="0" smtClean="0"/>
              <a:t>F</a:t>
            </a:r>
            <a:r>
              <a:rPr lang="en-US" dirty="0" err="1" smtClean="0"/>
              <a:t>inally</a:t>
            </a:r>
            <a:r>
              <a:rPr lang="en-US" dirty="0" smtClean="0"/>
              <a:t>, the best result for each </a:t>
            </a:r>
            <a:r>
              <a:rPr lang="en-US" dirty="0" err="1" smtClean="0"/>
              <a:t>deme</a:t>
            </a:r>
            <a:r>
              <a:rPr lang="en-US" dirty="0" smtClean="0"/>
              <a:t> is choosing from the best result of calculation and this is regarding as solution.</a:t>
            </a:r>
            <a:endParaRPr lang="tr-TR" dirty="0" smtClean="0"/>
          </a:p>
          <a:p>
            <a:r>
              <a:rPr lang="tr-TR" sz="2400" dirty="0" smtClean="0"/>
              <a:t>M</a:t>
            </a:r>
            <a:r>
              <a:rPr lang="en-US" sz="2400" dirty="0" err="1" smtClean="0"/>
              <a:t>igration</a:t>
            </a:r>
            <a:r>
              <a:rPr lang="en-US" sz="2400" dirty="0" smtClean="0"/>
              <a:t> is come true synchronically</a:t>
            </a:r>
            <a:r>
              <a:rPr lang="tr-TR" sz="2400" dirty="0" smtClean="0"/>
              <a:t>.</a:t>
            </a:r>
            <a:endParaRPr lang="en-US" sz="2400" dirty="0" smtClean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496" y="2060848"/>
            <a:ext cx="431800" cy="354012"/>
          </a:xfrm>
          <a:prstGeom prst="rect">
            <a:avLst/>
          </a:prstGeom>
          <a:noFill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2420888"/>
            <a:ext cx="382587" cy="431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55576" y="485800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R</a:t>
            </a:r>
            <a:r>
              <a:rPr lang="en-US" b="1" dirty="0" err="1" smtClean="0"/>
              <a:t>esult</a:t>
            </a:r>
            <a:r>
              <a:rPr lang="en-US" b="1" dirty="0" smtClean="0"/>
              <a:t> of </a:t>
            </a:r>
            <a:r>
              <a:rPr lang="tr-TR" b="1" dirty="0" smtClean="0"/>
              <a:t>T</a:t>
            </a:r>
            <a:r>
              <a:rPr lang="en-US" b="1" dirty="0" err="1" smtClean="0"/>
              <a:t>est</a:t>
            </a:r>
            <a:r>
              <a:rPr lang="tr-TR" b="1" dirty="0" smtClean="0"/>
              <a:t>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763689" y="1483702"/>
            <a:ext cx="5544615" cy="3774311"/>
          </a:xfrm>
          <a:prstGeom prst="rect">
            <a:avLst/>
          </a:prstGeom>
          <a:noFill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5661248"/>
            <a:ext cx="1152525" cy="341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1560" y="413792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R</a:t>
            </a:r>
            <a:r>
              <a:rPr lang="en-US" b="1" dirty="0" err="1" smtClean="0"/>
              <a:t>esult</a:t>
            </a:r>
            <a:r>
              <a:rPr lang="en-US" b="1" dirty="0" smtClean="0"/>
              <a:t> of </a:t>
            </a:r>
            <a:r>
              <a:rPr lang="tr-TR" b="1" dirty="0" smtClean="0"/>
              <a:t>T</a:t>
            </a:r>
            <a:r>
              <a:rPr lang="en-US" b="1" dirty="0" err="1" smtClean="0"/>
              <a:t>est</a:t>
            </a:r>
            <a:r>
              <a:rPr lang="tr-TR" b="1" dirty="0" smtClean="0"/>
              <a:t>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412776"/>
            <a:ext cx="5545138" cy="4497388"/>
          </a:xfrm>
          <a:prstGeom prst="rect">
            <a:avLst/>
          </a:prstGeom>
          <a:noFill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638" y="6165850"/>
            <a:ext cx="1296987" cy="361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T</a:t>
            </a:r>
            <a:r>
              <a:rPr lang="en-US" sz="2800" dirty="0" smtClean="0"/>
              <a:t>he time is decreases while the processor increases. Because every time population’s sizes divided by Slave processor number.</a:t>
            </a:r>
            <a:endParaRPr lang="tr-TR" sz="2800" dirty="0" smtClean="0"/>
          </a:p>
          <a:p>
            <a:r>
              <a:rPr lang="tr-TR" sz="2800" dirty="0" smtClean="0"/>
              <a:t>T</a:t>
            </a:r>
            <a:r>
              <a:rPr lang="en-US" sz="2800" dirty="0" smtClean="0"/>
              <a:t>he number of slave equal to D</a:t>
            </a:r>
            <a:r>
              <a:rPr lang="tr-TR" sz="2800" dirty="0" smtClean="0"/>
              <a:t> </a:t>
            </a:r>
            <a:r>
              <a:rPr lang="en-US" sz="2800" dirty="0" smtClean="0"/>
              <a:t>(number of </a:t>
            </a:r>
            <a:r>
              <a:rPr lang="en-US" sz="2800" dirty="0" err="1" smtClean="0"/>
              <a:t>deme</a:t>
            </a:r>
            <a:r>
              <a:rPr lang="en-US" sz="2800" dirty="0" smtClean="0"/>
              <a:t>)</a:t>
            </a:r>
            <a:endParaRPr lang="tr-TR" sz="2800" dirty="0" smtClean="0"/>
          </a:p>
          <a:p>
            <a:pPr>
              <a:buNone/>
            </a:pPr>
            <a:endParaRPr lang="tr-TR" sz="2800" dirty="0" smtClean="0"/>
          </a:p>
          <a:p>
            <a:r>
              <a:rPr lang="tr-TR" sz="2800" dirty="0" smtClean="0"/>
              <a:t>T</a:t>
            </a:r>
            <a:r>
              <a:rPr lang="en-US" sz="2800" dirty="0" smtClean="0"/>
              <a:t>he Speed-Up which is implemented by parallel algorithm  is like below: </a:t>
            </a:r>
            <a:endParaRPr lang="tr-TR" dirty="0" smtClean="0"/>
          </a:p>
        </p:txBody>
      </p:sp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683568" y="274638"/>
            <a:ext cx="7772400" cy="1066130"/>
          </a:xfrm>
        </p:spPr>
        <p:txBody>
          <a:bodyPr/>
          <a:lstStyle/>
          <a:p>
            <a:pPr algn="ctr"/>
            <a:r>
              <a:rPr lang="tr-TR" b="1" dirty="0" smtClean="0"/>
              <a:t>R</a:t>
            </a:r>
            <a:r>
              <a:rPr lang="en-US" b="1" dirty="0" err="1" smtClean="0"/>
              <a:t>esult</a:t>
            </a:r>
            <a:r>
              <a:rPr lang="en-US" b="1" dirty="0" smtClean="0"/>
              <a:t> of </a:t>
            </a:r>
            <a:r>
              <a:rPr lang="tr-TR" b="1" dirty="0" smtClean="0"/>
              <a:t>T</a:t>
            </a:r>
            <a:r>
              <a:rPr lang="en-US" b="1" dirty="0" err="1" smtClean="0"/>
              <a:t>est</a:t>
            </a:r>
            <a:endParaRPr lang="tr-TR" b="1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3429000"/>
            <a:ext cx="1316819" cy="349780"/>
          </a:xfrm>
          <a:prstGeom prst="rect">
            <a:avLst/>
          </a:prstGeom>
          <a:noFill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4941168"/>
            <a:ext cx="1643074" cy="6176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1560" y="413792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R</a:t>
            </a:r>
            <a:r>
              <a:rPr lang="en-US" b="1" dirty="0" err="1" smtClean="0"/>
              <a:t>esult</a:t>
            </a:r>
            <a:r>
              <a:rPr lang="en-US" b="1" dirty="0" smtClean="0"/>
              <a:t> of </a:t>
            </a:r>
            <a:r>
              <a:rPr lang="tr-TR" b="1" dirty="0" smtClean="0"/>
              <a:t>T</a:t>
            </a:r>
            <a:r>
              <a:rPr lang="en-US" b="1" dirty="0" err="1" smtClean="0"/>
              <a:t>est</a:t>
            </a:r>
            <a:r>
              <a:rPr lang="tr-TR" b="1" dirty="0" smtClean="0"/>
              <a:t>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5797" y="5876925"/>
            <a:ext cx="1008063" cy="287338"/>
          </a:xfrm>
          <a:prstGeom prst="rect">
            <a:avLst/>
          </a:prstGeom>
          <a:noFill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6935" y="1484313"/>
            <a:ext cx="5113337" cy="4306887"/>
          </a:xfrm>
          <a:prstGeom prst="rect">
            <a:avLst/>
          </a:prstGeom>
          <a:noFill/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8735" y="5876925"/>
            <a:ext cx="2881312" cy="3381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701824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R</a:t>
            </a:r>
            <a:r>
              <a:rPr lang="en-US" b="1" dirty="0" err="1" smtClean="0"/>
              <a:t>esult</a:t>
            </a:r>
            <a:r>
              <a:rPr lang="en-US" b="1" dirty="0" smtClean="0"/>
              <a:t> of </a:t>
            </a:r>
            <a:r>
              <a:rPr lang="tr-TR" b="1" dirty="0" smtClean="0"/>
              <a:t>T</a:t>
            </a:r>
            <a:r>
              <a:rPr lang="en-US" b="1" dirty="0" err="1" smtClean="0"/>
              <a:t>est</a:t>
            </a:r>
            <a:r>
              <a:rPr lang="tr-TR" b="1" dirty="0" smtClean="0"/>
              <a:t>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683568" y="1737320"/>
            <a:ext cx="7772400" cy="4572000"/>
          </a:xfrm>
        </p:spPr>
        <p:txBody>
          <a:bodyPr>
            <a:normAutofit/>
          </a:bodyPr>
          <a:lstStyle/>
          <a:p>
            <a:r>
              <a:rPr lang="tr-TR" dirty="0" smtClean="0"/>
              <a:t>T</a:t>
            </a:r>
            <a:r>
              <a:rPr lang="en-US" dirty="0" smtClean="0"/>
              <a:t>he figure of Overhead parallel algorithm processor  which acquired from D:</a:t>
            </a:r>
            <a:endParaRPr lang="tr-TR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7" y="3213100"/>
            <a:ext cx="3383955" cy="1323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1560" y="557808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R</a:t>
            </a:r>
            <a:r>
              <a:rPr lang="en-US" b="1" dirty="0" err="1" smtClean="0"/>
              <a:t>esult</a:t>
            </a:r>
            <a:r>
              <a:rPr lang="en-US" b="1" dirty="0" smtClean="0"/>
              <a:t> of </a:t>
            </a:r>
            <a:r>
              <a:rPr lang="tr-TR" b="1" dirty="0" smtClean="0"/>
              <a:t>T</a:t>
            </a:r>
            <a:r>
              <a:rPr lang="en-US" b="1" dirty="0" err="1" smtClean="0"/>
              <a:t>est</a:t>
            </a:r>
            <a:r>
              <a:rPr lang="tr-TR" b="1" dirty="0" smtClean="0"/>
              <a:t>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61719" y="5734050"/>
            <a:ext cx="1142529" cy="330200"/>
          </a:xfrm>
          <a:prstGeom prst="rect">
            <a:avLst/>
          </a:prstGeom>
          <a:noFill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812" y="1600200"/>
            <a:ext cx="5904508" cy="4059238"/>
          </a:xfrm>
          <a:prstGeom prst="rect">
            <a:avLst/>
          </a:prstGeom>
          <a:noFill/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40036" y="5690071"/>
            <a:ext cx="3196060" cy="403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1560" y="773832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R</a:t>
            </a:r>
            <a:r>
              <a:rPr lang="en-US" b="1" dirty="0" err="1" smtClean="0"/>
              <a:t>esult</a:t>
            </a:r>
            <a:r>
              <a:rPr lang="en-US" b="1" dirty="0" smtClean="0"/>
              <a:t> of </a:t>
            </a:r>
            <a:r>
              <a:rPr lang="tr-TR" b="1" dirty="0" smtClean="0"/>
              <a:t>T</a:t>
            </a:r>
            <a:r>
              <a:rPr lang="en-US" b="1" dirty="0" err="1" smtClean="0"/>
              <a:t>est</a:t>
            </a:r>
            <a:r>
              <a:rPr lang="tr-TR" b="1" dirty="0" smtClean="0"/>
              <a:t>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1951856"/>
            <a:ext cx="7772400" cy="3421360"/>
          </a:xfrm>
        </p:spPr>
        <p:txBody>
          <a:bodyPr>
            <a:normAutofit/>
          </a:bodyPr>
          <a:lstStyle/>
          <a:p>
            <a:r>
              <a:rPr lang="tr-TR" dirty="0" smtClean="0"/>
              <a:t>A</a:t>
            </a:r>
            <a:r>
              <a:rPr lang="en-US" dirty="0" smtClean="0"/>
              <a:t>s you see in figure, Overhead process number decreased between 1-2  and after a while it increased again. The reason of this is if slave number increases, calculation number  decreases.</a:t>
            </a:r>
            <a:endParaRPr lang="tr-TR" dirty="0" smtClean="0"/>
          </a:p>
          <a:p>
            <a:endParaRPr lang="en-US" dirty="0" smtClean="0"/>
          </a:p>
          <a:p>
            <a:r>
              <a:rPr lang="tr-TR" dirty="0" smtClean="0"/>
              <a:t>T</a:t>
            </a:r>
            <a:r>
              <a:rPr lang="en-US" dirty="0" smtClean="0"/>
              <a:t>his is limitation of Master/Slave architecture.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1560" y="557808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R</a:t>
            </a:r>
            <a:r>
              <a:rPr lang="en-US" b="1" dirty="0" err="1" smtClean="0"/>
              <a:t>esult</a:t>
            </a:r>
            <a:r>
              <a:rPr lang="en-US" b="1" dirty="0" smtClean="0"/>
              <a:t> of </a:t>
            </a:r>
            <a:r>
              <a:rPr lang="tr-TR" b="1" dirty="0" smtClean="0"/>
              <a:t>T</a:t>
            </a:r>
            <a:r>
              <a:rPr lang="en-US" b="1" dirty="0" err="1" smtClean="0"/>
              <a:t>est</a:t>
            </a:r>
            <a:r>
              <a:rPr lang="tr-TR" b="1" dirty="0" smtClean="0"/>
              <a:t>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4283" y="1628775"/>
            <a:ext cx="5327997" cy="431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3568" y="701824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 smtClean="0"/>
              <a:t>C</a:t>
            </a:r>
            <a:r>
              <a:rPr lang="en-US" b="1" dirty="0" err="1" smtClean="0"/>
              <a:t>onclution</a:t>
            </a:r>
            <a:r>
              <a:rPr lang="en-US" b="1" dirty="0" smtClean="0"/>
              <a:t>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1628800"/>
            <a:ext cx="7772400" cy="4464496"/>
          </a:xfrm>
        </p:spPr>
        <p:txBody>
          <a:bodyPr>
            <a:normAutofit/>
          </a:bodyPr>
          <a:lstStyle/>
          <a:p>
            <a:r>
              <a:rPr lang="tr-TR" dirty="0" smtClean="0"/>
              <a:t>F</a:t>
            </a:r>
            <a:r>
              <a:rPr lang="en-US" dirty="0" err="1" smtClean="0"/>
              <a:t>inally</a:t>
            </a:r>
            <a:r>
              <a:rPr lang="en-US" dirty="0" smtClean="0"/>
              <a:t>, the best result for each </a:t>
            </a:r>
            <a:r>
              <a:rPr lang="en-US" dirty="0" err="1" smtClean="0"/>
              <a:t>deme</a:t>
            </a:r>
            <a:r>
              <a:rPr lang="en-US" dirty="0" smtClean="0"/>
              <a:t> is choosing from the best result of calculation and this is regarding as solution.</a:t>
            </a:r>
            <a:endParaRPr lang="tr-TR" dirty="0" smtClean="0"/>
          </a:p>
          <a:p>
            <a:r>
              <a:rPr lang="tr-TR" dirty="0" smtClean="0"/>
              <a:t>M</a:t>
            </a:r>
            <a:r>
              <a:rPr lang="en-US" dirty="0" err="1" smtClean="0"/>
              <a:t>igration</a:t>
            </a:r>
            <a:r>
              <a:rPr lang="en-US" dirty="0" smtClean="0"/>
              <a:t> is come true synchronically</a:t>
            </a:r>
            <a:r>
              <a:rPr lang="tr-TR" dirty="0" smtClean="0"/>
              <a:t>.</a:t>
            </a:r>
          </a:p>
          <a:p>
            <a:r>
              <a:rPr lang="tr-TR" dirty="0" smtClean="0"/>
              <a:t>T</a:t>
            </a:r>
            <a:r>
              <a:rPr lang="en-US" dirty="0" smtClean="0"/>
              <a:t>he application achieved with low cost of Master/Slave’s distributed architecture.</a:t>
            </a:r>
            <a:endParaRPr lang="tr-TR" dirty="0" smtClean="0"/>
          </a:p>
          <a:p>
            <a:r>
              <a:rPr lang="en-US" dirty="0" smtClean="0"/>
              <a:t>Speed Up, Overhead and classification is given good result in the way of right solution.</a:t>
            </a: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1133872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SGAC: A </a:t>
            </a:r>
            <a:r>
              <a:rPr lang="tr-TR" b="1" dirty="0" err="1" smtClean="0"/>
              <a:t>Serial</a:t>
            </a:r>
            <a:r>
              <a:rPr lang="tr-TR" b="1" dirty="0" smtClean="0"/>
              <a:t> </a:t>
            </a:r>
            <a:r>
              <a:rPr lang="tr-TR" b="1" dirty="0" err="1" smtClean="0"/>
              <a:t>Genetic</a:t>
            </a:r>
            <a:r>
              <a:rPr lang="tr-TR" b="1" dirty="0" smtClean="0"/>
              <a:t> </a:t>
            </a:r>
            <a:r>
              <a:rPr lang="tr-TR" b="1" dirty="0" err="1" smtClean="0"/>
              <a:t>Algorithm</a:t>
            </a:r>
            <a:r>
              <a:rPr lang="tr-TR" b="1" dirty="0" smtClean="0"/>
              <a:t> </a:t>
            </a:r>
            <a:r>
              <a:rPr lang="tr-TR" b="1" dirty="0" err="1" smtClean="0"/>
              <a:t>for</a:t>
            </a:r>
            <a:r>
              <a:rPr lang="tr-TR" b="1" dirty="0" smtClean="0"/>
              <a:t> </a:t>
            </a:r>
            <a:r>
              <a:rPr lang="tr-TR" b="1" dirty="0" err="1" smtClean="0"/>
              <a:t>Clustering</a:t>
            </a:r>
            <a:r>
              <a:rPr lang="tr-TR" b="1" dirty="0" smtClean="0"/>
              <a:t>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2671936"/>
            <a:ext cx="7772400" cy="3421360"/>
          </a:xfrm>
        </p:spPr>
        <p:txBody>
          <a:bodyPr>
            <a:normAutofit/>
          </a:bodyPr>
          <a:lstStyle/>
          <a:p>
            <a:r>
              <a:rPr lang="tr-TR" dirty="0" smtClean="0"/>
              <a:t>SGAC NP-Hard a problem.</a:t>
            </a:r>
          </a:p>
          <a:p>
            <a:r>
              <a:rPr lang="tr-TR" dirty="0" smtClean="0"/>
              <a:t>NP-Hard: NP(</a:t>
            </a:r>
            <a:r>
              <a:rPr lang="tr-TR" dirty="0" err="1" smtClean="0"/>
              <a:t>non</a:t>
            </a:r>
            <a:r>
              <a:rPr lang="tr-TR" dirty="0" smtClean="0"/>
              <a:t>-</a:t>
            </a:r>
            <a:r>
              <a:rPr lang="tr-TR" dirty="0" err="1" smtClean="0"/>
              <a:t>deterministic</a:t>
            </a:r>
            <a:r>
              <a:rPr lang="tr-TR" dirty="0" smtClean="0"/>
              <a:t> </a:t>
            </a:r>
            <a:r>
              <a:rPr lang="tr-TR" dirty="0" err="1" smtClean="0"/>
              <a:t>polinomial</a:t>
            </a:r>
            <a:r>
              <a:rPr lang="tr-TR" dirty="0" smtClean="0"/>
              <a:t>) 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en-US" dirty="0" smtClean="0"/>
              <a:t>at least as hard as the hardest problems in NP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B</a:t>
            </a:r>
            <a:r>
              <a:rPr lang="en-US" dirty="0" err="1" smtClean="0"/>
              <a:t>ecause</a:t>
            </a:r>
            <a:r>
              <a:rPr lang="en-US" dirty="0" smtClean="0"/>
              <a:t> of that, the aim is finding  the parallel version of serial algorithm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9178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SGAC: A </a:t>
            </a:r>
            <a:r>
              <a:rPr lang="tr-TR" b="1" dirty="0" err="1" smtClean="0"/>
              <a:t>Serial</a:t>
            </a:r>
            <a:r>
              <a:rPr lang="tr-TR" b="1" dirty="0" smtClean="0"/>
              <a:t> </a:t>
            </a:r>
            <a:r>
              <a:rPr lang="tr-TR" b="1" dirty="0" err="1" smtClean="0"/>
              <a:t>Genetic</a:t>
            </a:r>
            <a:r>
              <a:rPr lang="tr-TR" b="1" dirty="0" smtClean="0"/>
              <a:t> </a:t>
            </a:r>
            <a:r>
              <a:rPr lang="tr-TR" b="1" dirty="0" err="1" smtClean="0"/>
              <a:t>Algorithm</a:t>
            </a:r>
            <a:r>
              <a:rPr lang="tr-TR" b="1" dirty="0" smtClean="0"/>
              <a:t> </a:t>
            </a:r>
            <a:r>
              <a:rPr lang="tr-TR" b="1" dirty="0" err="1" smtClean="0"/>
              <a:t>for</a:t>
            </a:r>
            <a:r>
              <a:rPr lang="tr-TR" b="1" dirty="0" smtClean="0"/>
              <a:t> </a:t>
            </a:r>
            <a:r>
              <a:rPr lang="tr-TR" b="1" dirty="0" err="1" smtClean="0"/>
              <a:t>Clustering</a:t>
            </a:r>
            <a:r>
              <a:rPr lang="tr-TR" b="1" dirty="0" smtClean="0"/>
              <a:t>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2239888"/>
            <a:ext cx="7772400" cy="3997424"/>
          </a:xfrm>
        </p:spPr>
        <p:txBody>
          <a:bodyPr>
            <a:normAutofit/>
          </a:bodyPr>
          <a:lstStyle/>
          <a:p>
            <a:r>
              <a:rPr lang="tr-TR" sz="2800" dirty="0" smtClean="0"/>
              <a:t>I</a:t>
            </a:r>
            <a:r>
              <a:rPr lang="en-US" sz="2800" dirty="0" smtClean="0"/>
              <a:t>t takes K and X  for input.</a:t>
            </a:r>
            <a:endParaRPr lang="tr-TR" sz="2800" dirty="0" smtClean="0"/>
          </a:p>
          <a:p>
            <a:pPr>
              <a:buNone/>
            </a:pPr>
            <a:endParaRPr lang="tr-TR" sz="2800" dirty="0" smtClean="0"/>
          </a:p>
          <a:p>
            <a:r>
              <a:rPr lang="tr-TR" dirty="0" smtClean="0"/>
              <a:t>K: </a:t>
            </a:r>
            <a:r>
              <a:rPr lang="en-US" dirty="0" smtClean="0"/>
              <a:t>the number of phrase</a:t>
            </a:r>
            <a:endParaRPr lang="tr-TR" dirty="0" smtClean="0"/>
          </a:p>
          <a:p>
            <a:r>
              <a:rPr lang="tr-TR" dirty="0" smtClean="0"/>
              <a:t>X: </a:t>
            </a:r>
            <a:r>
              <a:rPr lang="en-US" dirty="0" smtClean="0"/>
              <a:t>cluster of data elements</a:t>
            </a:r>
            <a:endParaRPr lang="tr-TR" dirty="0" smtClean="0"/>
          </a:p>
          <a:p>
            <a:r>
              <a:rPr lang="tr-TR" dirty="0" smtClean="0"/>
              <a:t>I</a:t>
            </a:r>
            <a:r>
              <a:rPr lang="en-US" dirty="0" smtClean="0"/>
              <a:t>t turns K times for output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E</a:t>
            </a:r>
            <a:r>
              <a:rPr lang="en-US" dirty="0" smtClean="0"/>
              <a:t>ach chromosome represent by a whole number between {1,…,K}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629816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E</a:t>
            </a:r>
            <a:r>
              <a:rPr lang="en-US" b="1" dirty="0" err="1" smtClean="0"/>
              <a:t>xample</a:t>
            </a:r>
            <a:r>
              <a:rPr lang="en-US" b="1" dirty="0" smtClean="0"/>
              <a:t> of </a:t>
            </a:r>
            <a:r>
              <a:rPr lang="tr-TR" b="1" dirty="0" smtClean="0"/>
              <a:t>C</a:t>
            </a:r>
            <a:r>
              <a:rPr lang="en-US" b="1" dirty="0" err="1" smtClean="0"/>
              <a:t>hromosome</a:t>
            </a:r>
            <a:r>
              <a:rPr lang="tr-TR" b="1" dirty="0" smtClean="0"/>
              <a:t>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pic>
        <p:nvPicPr>
          <p:cNvPr id="1026" name="Picture 2" descr="C:\Users\MASIDE\Desktop\Yeni Resi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700808"/>
            <a:ext cx="6274048" cy="3240360"/>
          </a:xfrm>
          <a:prstGeom prst="rect">
            <a:avLst/>
          </a:prstGeom>
          <a:noFill/>
        </p:spPr>
      </p:pic>
      <p:pic>
        <p:nvPicPr>
          <p:cNvPr id="1027" name="Picture 3" descr="C:\Users\MASIDE\Desktop\Yeni Resim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5085184"/>
            <a:ext cx="1368152" cy="360040"/>
          </a:xfrm>
          <a:prstGeom prst="rect">
            <a:avLst/>
          </a:prstGeom>
          <a:noFill/>
        </p:spPr>
      </p:pic>
      <p:sp>
        <p:nvSpPr>
          <p:cNvPr id="7" name="6 Metin kutusu"/>
          <p:cNvSpPr txBox="1"/>
          <p:nvPr/>
        </p:nvSpPr>
        <p:spPr>
          <a:xfrm>
            <a:off x="2987824" y="5075892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C</a:t>
            </a:r>
            <a:r>
              <a:rPr lang="en-US" dirty="0" err="1" smtClean="0"/>
              <a:t>hromosome</a:t>
            </a:r>
            <a:r>
              <a:rPr lang="tr-TR" dirty="0" smtClean="0"/>
              <a:t>’s </a:t>
            </a:r>
            <a:r>
              <a:rPr lang="tr-TR" dirty="0" err="1" smtClean="0"/>
              <a:t>genes</a:t>
            </a: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120588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SGAC: A </a:t>
            </a:r>
            <a:r>
              <a:rPr lang="tr-TR" b="1" dirty="0" err="1" smtClean="0"/>
              <a:t>Serial</a:t>
            </a:r>
            <a:r>
              <a:rPr lang="tr-TR" b="1" dirty="0" smtClean="0"/>
              <a:t> </a:t>
            </a:r>
            <a:r>
              <a:rPr lang="tr-TR" b="1" dirty="0" err="1" smtClean="0"/>
              <a:t>Genetic</a:t>
            </a:r>
            <a:r>
              <a:rPr lang="tr-TR" b="1" dirty="0" smtClean="0"/>
              <a:t> </a:t>
            </a:r>
            <a:r>
              <a:rPr lang="tr-TR" b="1" dirty="0" err="1" smtClean="0"/>
              <a:t>Algorithm</a:t>
            </a:r>
            <a:r>
              <a:rPr lang="tr-TR" b="1" dirty="0" smtClean="0"/>
              <a:t> </a:t>
            </a:r>
            <a:r>
              <a:rPr lang="tr-TR" b="1" dirty="0" err="1" smtClean="0"/>
              <a:t>for</a:t>
            </a:r>
            <a:r>
              <a:rPr lang="tr-TR" b="1" dirty="0" smtClean="0"/>
              <a:t> </a:t>
            </a:r>
            <a:r>
              <a:rPr lang="tr-TR" b="1" dirty="0" err="1" smtClean="0"/>
              <a:t>Clustering</a:t>
            </a:r>
            <a:r>
              <a:rPr lang="tr-TR" b="1" dirty="0" smtClean="0"/>
              <a:t>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688032" y="2420888"/>
            <a:ext cx="7772400" cy="3205336"/>
          </a:xfrm>
        </p:spPr>
        <p:txBody>
          <a:bodyPr>
            <a:normAutofit/>
          </a:bodyPr>
          <a:lstStyle/>
          <a:p>
            <a:r>
              <a:rPr lang="en-US" dirty="0" smtClean="0"/>
              <a:t>“single point” cross-over model is using in this algorithm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Single</a:t>
            </a:r>
            <a:r>
              <a:rPr lang="tr-TR" dirty="0" smtClean="0"/>
              <a:t> </a:t>
            </a:r>
            <a:r>
              <a:rPr lang="tr-TR" dirty="0" err="1" smtClean="0"/>
              <a:t>point</a:t>
            </a:r>
            <a:r>
              <a:rPr lang="tr-TR" dirty="0" smtClean="0"/>
              <a:t>: </a:t>
            </a:r>
            <a:r>
              <a:rPr lang="en-US" dirty="0" smtClean="0"/>
              <a:t>each time cross-over is </a:t>
            </a:r>
            <a:r>
              <a:rPr lang="en-US" dirty="0" err="1" smtClean="0"/>
              <a:t>appling</a:t>
            </a:r>
            <a:r>
              <a:rPr lang="en-US" dirty="0" smtClean="0"/>
              <a:t> to a single point</a:t>
            </a:r>
            <a:endParaRPr lang="tr-TR" dirty="0" smtClean="0"/>
          </a:p>
          <a:p>
            <a:r>
              <a:rPr lang="tr-TR" dirty="0" smtClean="0"/>
              <a:t>T</a:t>
            </a:r>
            <a:r>
              <a:rPr lang="en-US" dirty="0" smtClean="0"/>
              <a:t>his model converts population numbers  N to R when applying</a:t>
            </a:r>
            <a:r>
              <a:rPr lang="tr-TR" dirty="0" smtClean="0"/>
              <a:t>, </a:t>
            </a:r>
          </a:p>
          <a:p>
            <a:r>
              <a:rPr lang="tr-TR" dirty="0" smtClean="0"/>
              <a:t>E</a:t>
            </a:r>
            <a:r>
              <a:rPr lang="en-US" dirty="0" smtClean="0"/>
              <a:t>very time parents are protected.</a:t>
            </a:r>
            <a:endParaRPr lang="tr-TR" dirty="0" smtClean="0"/>
          </a:p>
          <a:p>
            <a:r>
              <a:rPr lang="en-US" dirty="0" smtClean="0"/>
              <a:t>Mutation gene changes a gene between {1,…,K}</a:t>
            </a:r>
            <a:r>
              <a:rPr lang="tr-TR" dirty="0" smtClean="0"/>
              <a:t> </a:t>
            </a:r>
            <a:r>
              <a:rPr lang="en-US" dirty="0" smtClean="0"/>
              <a:t>randomly 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3789040"/>
            <a:ext cx="1079500" cy="400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3568" y="1133872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SGAC: A </a:t>
            </a:r>
            <a:r>
              <a:rPr lang="tr-TR" b="1" dirty="0" err="1" smtClean="0"/>
              <a:t>Serial</a:t>
            </a:r>
            <a:r>
              <a:rPr lang="tr-TR" b="1" dirty="0" smtClean="0"/>
              <a:t> </a:t>
            </a:r>
            <a:r>
              <a:rPr lang="tr-TR" b="1" dirty="0" err="1" smtClean="0"/>
              <a:t>Genetic</a:t>
            </a:r>
            <a:r>
              <a:rPr lang="tr-TR" b="1" dirty="0" smtClean="0"/>
              <a:t> </a:t>
            </a:r>
            <a:r>
              <a:rPr lang="tr-TR" b="1" dirty="0" err="1" smtClean="0"/>
              <a:t>Algorithm</a:t>
            </a:r>
            <a:r>
              <a:rPr lang="tr-TR" b="1" dirty="0" smtClean="0"/>
              <a:t> </a:t>
            </a:r>
            <a:r>
              <a:rPr lang="tr-TR" b="1" dirty="0" err="1" smtClean="0"/>
              <a:t>for</a:t>
            </a:r>
            <a:r>
              <a:rPr lang="tr-TR" b="1" dirty="0" smtClean="0"/>
              <a:t> </a:t>
            </a:r>
            <a:r>
              <a:rPr lang="tr-TR" b="1" dirty="0" err="1" smtClean="0"/>
              <a:t>Clustering</a:t>
            </a:r>
            <a:r>
              <a:rPr lang="tr-TR" b="1" dirty="0" smtClean="0"/>
              <a:t>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688032" y="2887960"/>
            <a:ext cx="7772400" cy="2557264"/>
          </a:xfrm>
        </p:spPr>
        <p:txBody>
          <a:bodyPr>
            <a:normAutofit/>
          </a:bodyPr>
          <a:lstStyle/>
          <a:p>
            <a:r>
              <a:rPr lang="tr-TR" dirty="0" smtClean="0"/>
              <a:t>S</a:t>
            </a:r>
            <a:r>
              <a:rPr lang="en-US" dirty="0" smtClean="0"/>
              <a:t>election time: “b</a:t>
            </a:r>
            <a:r>
              <a:rPr lang="tr-TR" dirty="0" err="1" smtClean="0"/>
              <a:t>inary</a:t>
            </a:r>
            <a:r>
              <a:rPr lang="tr-TR" dirty="0" smtClean="0"/>
              <a:t> </a:t>
            </a:r>
            <a:r>
              <a:rPr lang="tr-TR" dirty="0" err="1" smtClean="0"/>
              <a:t>tournament</a:t>
            </a:r>
            <a:r>
              <a:rPr lang="tr-TR" dirty="0" smtClean="0"/>
              <a:t> </a:t>
            </a:r>
            <a:r>
              <a:rPr lang="tr-TR" dirty="0" err="1" smtClean="0"/>
              <a:t>selection</a:t>
            </a:r>
            <a:r>
              <a:rPr lang="en-US" dirty="0" smtClean="0"/>
              <a:t>”</a:t>
            </a:r>
            <a:endParaRPr lang="tr-TR" dirty="0" smtClean="0"/>
          </a:p>
          <a:p>
            <a:r>
              <a:rPr lang="tr-TR" dirty="0" err="1" smtClean="0"/>
              <a:t>Binary</a:t>
            </a:r>
            <a:r>
              <a:rPr lang="tr-TR" dirty="0" smtClean="0"/>
              <a:t> </a:t>
            </a:r>
            <a:r>
              <a:rPr lang="tr-TR" dirty="0" err="1" smtClean="0"/>
              <a:t>tournament</a:t>
            </a:r>
            <a:r>
              <a:rPr lang="tr-TR" dirty="0" smtClean="0"/>
              <a:t> </a:t>
            </a:r>
            <a:r>
              <a:rPr lang="tr-TR" dirty="0" err="1" smtClean="0"/>
              <a:t>selection</a:t>
            </a:r>
            <a:r>
              <a:rPr lang="tr-TR" dirty="0" smtClean="0"/>
              <a:t>: </a:t>
            </a:r>
            <a:r>
              <a:rPr lang="en-US" dirty="0" smtClean="0"/>
              <a:t> two gene randomly selecting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S</a:t>
            </a:r>
            <a:r>
              <a:rPr lang="en-US" dirty="0" smtClean="0"/>
              <a:t>top criteria</a:t>
            </a:r>
            <a:r>
              <a:rPr lang="tr-TR" dirty="0" smtClean="0"/>
              <a:t>: </a:t>
            </a:r>
            <a:r>
              <a:rPr lang="en-US" dirty="0" smtClean="0"/>
              <a:t>maximum iteration number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84584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PGAC: </a:t>
            </a:r>
            <a:r>
              <a:rPr lang="tr-TR" b="1" dirty="0" err="1" smtClean="0"/>
              <a:t>Parallel</a:t>
            </a:r>
            <a:r>
              <a:rPr lang="tr-TR" b="1" dirty="0" smtClean="0"/>
              <a:t> </a:t>
            </a:r>
            <a:r>
              <a:rPr lang="tr-TR" b="1" dirty="0" err="1" smtClean="0"/>
              <a:t>Genetic</a:t>
            </a:r>
            <a:r>
              <a:rPr lang="tr-TR" b="1" dirty="0" smtClean="0"/>
              <a:t> </a:t>
            </a:r>
            <a:r>
              <a:rPr lang="tr-TR" b="1" dirty="0" err="1" smtClean="0"/>
              <a:t>Algorithm</a:t>
            </a:r>
            <a:r>
              <a:rPr lang="tr-TR" b="1" dirty="0" smtClean="0"/>
              <a:t> </a:t>
            </a:r>
            <a:r>
              <a:rPr lang="tr-TR" b="1" dirty="0" err="1" smtClean="0"/>
              <a:t>for</a:t>
            </a:r>
            <a:r>
              <a:rPr lang="tr-TR" b="1" dirty="0" smtClean="0"/>
              <a:t> Data </a:t>
            </a:r>
            <a:r>
              <a:rPr lang="tr-TR" b="1" dirty="0" err="1" smtClean="0"/>
              <a:t>Clustering</a:t>
            </a:r>
            <a:r>
              <a:rPr lang="tr-TR" b="1" dirty="0" smtClean="0"/>
              <a:t>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1809328"/>
            <a:ext cx="7772400" cy="4572000"/>
          </a:xfrm>
        </p:spPr>
        <p:txBody>
          <a:bodyPr>
            <a:normAutofit/>
          </a:bodyPr>
          <a:lstStyle/>
          <a:p>
            <a:r>
              <a:rPr lang="tr-TR" sz="2800" dirty="0" smtClean="0"/>
              <a:t>U</a:t>
            </a:r>
            <a:r>
              <a:rPr lang="en-US" sz="2800" dirty="0" err="1" smtClean="0"/>
              <a:t>ses</a:t>
            </a:r>
            <a:r>
              <a:rPr lang="en-US" sz="2800" dirty="0" smtClean="0"/>
              <a:t> the “island” model</a:t>
            </a:r>
            <a:r>
              <a:rPr lang="tr-TR" sz="2800" dirty="0" smtClean="0"/>
              <a:t>.</a:t>
            </a:r>
          </a:p>
          <a:p>
            <a:r>
              <a:rPr lang="tr-TR" sz="2800" dirty="0" smtClean="0"/>
              <a:t>U</a:t>
            </a:r>
            <a:r>
              <a:rPr lang="en-US" sz="2800" dirty="0" err="1" smtClean="0"/>
              <a:t>ses</a:t>
            </a:r>
            <a:r>
              <a:rPr lang="en-US" sz="2800" dirty="0" smtClean="0"/>
              <a:t> the Master/ Slave distributed architecture</a:t>
            </a:r>
            <a:r>
              <a:rPr lang="tr-TR" sz="2800" dirty="0" smtClean="0"/>
              <a:t>.</a:t>
            </a:r>
          </a:p>
          <a:p>
            <a:r>
              <a:rPr lang="tr-TR" sz="2800" dirty="0" smtClean="0"/>
              <a:t>I</a:t>
            </a:r>
            <a:r>
              <a:rPr lang="en-US" sz="2800" dirty="0" smtClean="0"/>
              <a:t>t processor by 1 </a:t>
            </a:r>
            <a:r>
              <a:rPr lang="tr-TR" sz="2800" dirty="0" smtClean="0"/>
              <a:t>M</a:t>
            </a:r>
            <a:r>
              <a:rPr lang="en-US" sz="2800" dirty="0" smtClean="0"/>
              <a:t>aster and 4 </a:t>
            </a:r>
            <a:r>
              <a:rPr lang="tr-TR" sz="2800" dirty="0" smtClean="0"/>
              <a:t>S</a:t>
            </a:r>
            <a:r>
              <a:rPr lang="en-US" sz="2800" dirty="0" smtClean="0"/>
              <a:t>lave, Master and Slave connected with high speed intranet.</a:t>
            </a:r>
            <a:endParaRPr lang="tr-T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3861048"/>
            <a:ext cx="4824412" cy="2448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55576" y="413792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Island Model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2800" dirty="0" smtClean="0"/>
              <a:t>T</a:t>
            </a:r>
            <a:r>
              <a:rPr lang="en-US" sz="2800" dirty="0" smtClean="0"/>
              <a:t>he chromosome divides sub-populations and these are  called “</a:t>
            </a:r>
            <a:r>
              <a:rPr lang="en-US" sz="2800" dirty="0" err="1" smtClean="0"/>
              <a:t>deme</a:t>
            </a:r>
            <a:r>
              <a:rPr lang="en-US" sz="2800" dirty="0" smtClean="0"/>
              <a:t>”</a:t>
            </a:r>
            <a:endParaRPr lang="tr-TR" sz="2800" dirty="0" smtClean="0"/>
          </a:p>
          <a:p>
            <a:r>
              <a:rPr lang="tr-TR" sz="2800" dirty="0" smtClean="0"/>
              <a:t>D</a:t>
            </a:r>
            <a:r>
              <a:rPr lang="en-US" sz="2800" dirty="0" err="1" smtClean="0"/>
              <a:t>emes</a:t>
            </a:r>
            <a:r>
              <a:rPr lang="en-US" sz="2800" dirty="0" smtClean="0"/>
              <a:t> are different to each</a:t>
            </a:r>
            <a:r>
              <a:rPr lang="tr-TR" sz="2800" dirty="0" smtClean="0"/>
              <a:t> </a:t>
            </a:r>
            <a:r>
              <a:rPr lang="en-US" sz="2800" dirty="0" smtClean="0"/>
              <a:t>other, its don’t have intersections.</a:t>
            </a:r>
            <a:endParaRPr lang="tr-TR" sz="2800" dirty="0" smtClean="0"/>
          </a:p>
          <a:p>
            <a:r>
              <a:rPr lang="tr-TR" sz="2800" dirty="0" smtClean="0"/>
              <a:t>E</a:t>
            </a:r>
            <a:r>
              <a:rPr lang="en-US" sz="2800" dirty="0" smtClean="0"/>
              <a:t>ach party runs in different </a:t>
            </a:r>
            <a:r>
              <a:rPr lang="en-US" sz="2800" dirty="0" err="1" smtClean="0"/>
              <a:t>deme</a:t>
            </a:r>
            <a:r>
              <a:rPr lang="en-US" sz="2800" dirty="0" smtClean="0"/>
              <a:t>.</a:t>
            </a:r>
            <a:endParaRPr lang="tr-TR" sz="2800" dirty="0" smtClean="0"/>
          </a:p>
          <a:p>
            <a:r>
              <a:rPr lang="tr-TR" sz="2800" dirty="0" smtClean="0"/>
              <a:t>S</a:t>
            </a:r>
            <a:r>
              <a:rPr lang="en-US" sz="2800" dirty="0" err="1" smtClean="0"/>
              <a:t>ome</a:t>
            </a:r>
            <a:r>
              <a:rPr lang="en-US" sz="2800" dirty="0" smtClean="0"/>
              <a:t> parties migrate between demes.</a:t>
            </a:r>
            <a:endParaRPr lang="tr-TR" sz="2800" dirty="0" smtClean="0"/>
          </a:p>
          <a:p>
            <a:r>
              <a:rPr lang="tr-TR" sz="2800" dirty="0" smtClean="0"/>
              <a:t>T</a:t>
            </a:r>
            <a:r>
              <a:rPr lang="en-US" sz="2800" dirty="0" smtClean="0"/>
              <a:t>here is some parameters to provide migration.</a:t>
            </a:r>
            <a:endParaRPr lang="tr-TR" sz="2800" dirty="0" smtClean="0"/>
          </a:p>
          <a:p>
            <a:r>
              <a:rPr lang="tr-TR" sz="2800" dirty="0" err="1" smtClean="0"/>
              <a:t>Migration</a:t>
            </a:r>
            <a:r>
              <a:rPr lang="tr-TR" sz="2800" dirty="0" smtClean="0"/>
              <a:t> rate(</a:t>
            </a:r>
            <a:r>
              <a:rPr lang="tr-TR" sz="2800" dirty="0" err="1" smtClean="0"/>
              <a:t>mr</a:t>
            </a:r>
            <a:r>
              <a:rPr lang="tr-TR" sz="2800" dirty="0" smtClean="0"/>
              <a:t>)</a:t>
            </a:r>
          </a:p>
          <a:p>
            <a:r>
              <a:rPr lang="tr-TR" sz="2800" dirty="0" err="1" smtClean="0"/>
              <a:t>Migration</a:t>
            </a:r>
            <a:r>
              <a:rPr lang="tr-TR" sz="2800" dirty="0" smtClean="0"/>
              <a:t> </a:t>
            </a:r>
            <a:r>
              <a:rPr lang="tr-TR" sz="2800" dirty="0" err="1" smtClean="0"/>
              <a:t>Scheme</a:t>
            </a:r>
            <a:endParaRPr lang="tr-TR" sz="2800" dirty="0" smtClean="0"/>
          </a:p>
          <a:p>
            <a:r>
              <a:rPr lang="tr-TR" sz="2800" dirty="0" err="1" smtClean="0"/>
              <a:t>Migration</a:t>
            </a:r>
            <a:r>
              <a:rPr lang="tr-TR" sz="2800" dirty="0" smtClean="0"/>
              <a:t> </a:t>
            </a:r>
            <a:r>
              <a:rPr lang="tr-TR" sz="2800" dirty="0" err="1" smtClean="0"/>
              <a:t>Interval</a:t>
            </a:r>
            <a:r>
              <a:rPr lang="tr-TR" sz="2800" dirty="0" smtClean="0"/>
              <a:t>(mi)</a:t>
            </a:r>
            <a:endParaRPr lang="en-US" sz="2800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55576" y="413792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PGAC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</a:t>
            </a:r>
            <a:r>
              <a:rPr lang="en-US" dirty="0" smtClean="0"/>
              <a:t>ach </a:t>
            </a:r>
            <a:r>
              <a:rPr lang="en-US" dirty="0" err="1" smtClean="0"/>
              <a:t>deme</a:t>
            </a:r>
            <a:r>
              <a:rPr lang="en-US" dirty="0" smtClean="0"/>
              <a:t> tall as N/D</a:t>
            </a:r>
            <a:endParaRPr lang="tr-TR" dirty="0" smtClean="0"/>
          </a:p>
          <a:p>
            <a:r>
              <a:rPr lang="tr-TR" dirty="0" smtClean="0"/>
              <a:t>N: T</a:t>
            </a:r>
            <a:r>
              <a:rPr lang="en-US" dirty="0" err="1" smtClean="0"/>
              <a:t>otal</a:t>
            </a:r>
            <a:r>
              <a:rPr lang="en-US" dirty="0" smtClean="0"/>
              <a:t> population</a:t>
            </a:r>
            <a:endParaRPr lang="tr-TR" dirty="0" smtClean="0"/>
          </a:p>
          <a:p>
            <a:r>
              <a:rPr lang="tr-TR" dirty="0" smtClean="0"/>
              <a:t>D: T</a:t>
            </a:r>
            <a:r>
              <a:rPr lang="en-US" dirty="0" smtClean="0"/>
              <a:t>he number of total </a:t>
            </a:r>
            <a:r>
              <a:rPr lang="en-US" dirty="0" err="1" smtClean="0"/>
              <a:t>deme</a:t>
            </a:r>
            <a:endParaRPr lang="tr-TR" dirty="0" smtClean="0"/>
          </a:p>
          <a:p>
            <a:r>
              <a:rPr lang="tr-TR" dirty="0" smtClean="0"/>
              <a:t>E</a:t>
            </a:r>
            <a:r>
              <a:rPr lang="en-US" dirty="0" smtClean="0"/>
              <a:t>ach </a:t>
            </a:r>
            <a:r>
              <a:rPr lang="en-US" dirty="0" err="1" smtClean="0"/>
              <a:t>deme</a:t>
            </a:r>
            <a:r>
              <a:rPr lang="en-US" dirty="0" smtClean="0"/>
              <a:t> does “</a:t>
            </a:r>
            <a:r>
              <a:rPr lang="tr-TR" dirty="0" err="1" smtClean="0"/>
              <a:t>N</a:t>
            </a:r>
            <a:r>
              <a:rPr lang="en-US" dirty="0" err="1" smtClean="0"/>
              <a:t>ite</a:t>
            </a:r>
            <a:r>
              <a:rPr lang="en-US" dirty="0" smtClean="0"/>
              <a:t>” time iteration to evolve</a:t>
            </a:r>
            <a:r>
              <a:rPr lang="tr-TR" dirty="0" smtClean="0"/>
              <a:t>.</a:t>
            </a:r>
          </a:p>
          <a:p>
            <a:r>
              <a:rPr lang="tr-TR" dirty="0" smtClean="0"/>
              <a:t>Nite: T</a:t>
            </a:r>
            <a:r>
              <a:rPr lang="en-US" dirty="0" err="1" smtClean="0"/>
              <a:t>otal</a:t>
            </a:r>
            <a:r>
              <a:rPr lang="en-US" dirty="0" smtClean="0"/>
              <a:t> iteration number</a:t>
            </a:r>
            <a:endParaRPr lang="tr-TR" dirty="0" smtClean="0"/>
          </a:p>
          <a:p>
            <a:r>
              <a:rPr lang="en-US" dirty="0" smtClean="0"/>
              <a:t>Each </a:t>
            </a:r>
            <a:r>
              <a:rPr lang="en-US" dirty="0" err="1" smtClean="0"/>
              <a:t>deme</a:t>
            </a:r>
            <a:r>
              <a:rPr lang="en-US" dirty="0" smtClean="0"/>
              <a:t> is      ,    </a:t>
            </a:r>
            <a:r>
              <a:rPr lang="tr-TR" dirty="0" smtClean="0"/>
              <a:t>   </a:t>
            </a:r>
            <a:r>
              <a:rPr lang="en-US" dirty="0" smtClean="0"/>
              <a:t>sends the migration list and it is formed by </a:t>
            </a:r>
            <a:r>
              <a:rPr lang="en-US" b="1" dirty="0" err="1" smtClean="0"/>
              <a:t>mr</a:t>
            </a:r>
            <a:r>
              <a:rPr lang="en-US" dirty="0" smtClean="0"/>
              <a:t> </a:t>
            </a:r>
            <a:r>
              <a:rPr lang="en-US" dirty="0" err="1" smtClean="0"/>
              <a:t>cromosome</a:t>
            </a:r>
            <a:r>
              <a:rPr lang="en-US" dirty="0" smtClean="0"/>
              <a:t> </a:t>
            </a:r>
            <a:r>
              <a:rPr lang="en-US" dirty="0" err="1" smtClean="0"/>
              <a:t>whis</a:t>
            </a:r>
            <a:r>
              <a:rPr lang="en-US" dirty="0" smtClean="0"/>
              <a:t> is as much as </a:t>
            </a:r>
            <a:r>
              <a:rPr lang="en-US" b="1" dirty="0" smtClean="0"/>
              <a:t>mi </a:t>
            </a:r>
            <a:r>
              <a:rPr lang="en-US" dirty="0" smtClean="0"/>
              <a:t>iteration number.</a:t>
            </a:r>
          </a:p>
          <a:p>
            <a:pPr>
              <a:buNone/>
            </a:pPr>
            <a:endParaRPr lang="tr-TR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3789040"/>
            <a:ext cx="431800" cy="354012"/>
          </a:xfrm>
          <a:prstGeom prst="rect">
            <a:avLst/>
          </a:prstGeom>
          <a:noFill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3789040"/>
            <a:ext cx="382587" cy="431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309</TotalTime>
  <Words>617</Words>
  <Application>Microsoft Office PowerPoint</Application>
  <PresentationFormat>Ekran Gösterisi (4:3)</PresentationFormat>
  <Paragraphs>75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0" baseType="lpstr">
      <vt:lpstr>Hisse Senedi</vt:lpstr>
      <vt:lpstr>PGAC: A Parallel Genetic Algorithm for Data Clustering</vt:lpstr>
      <vt:lpstr>SGAC: A Serial Genetic Algorithm for Clustering  </vt:lpstr>
      <vt:lpstr>SGAC: A Serial Genetic Algorithm for Clustering  </vt:lpstr>
      <vt:lpstr>Example of Chromosome  </vt:lpstr>
      <vt:lpstr>SGAC: A Serial Genetic Algorithm for Clustering  </vt:lpstr>
      <vt:lpstr>SGAC: A Serial Genetic Algorithm for Clustering  </vt:lpstr>
      <vt:lpstr>PGAC: Parallel Genetic Algorithm for Data Clustering  </vt:lpstr>
      <vt:lpstr>Island Model </vt:lpstr>
      <vt:lpstr>PGAC  </vt:lpstr>
      <vt:lpstr>PGAC</vt:lpstr>
      <vt:lpstr>Result of Test  </vt:lpstr>
      <vt:lpstr>Result of Test  </vt:lpstr>
      <vt:lpstr>Result of Test</vt:lpstr>
      <vt:lpstr>Result of Test  </vt:lpstr>
      <vt:lpstr>Result of Test  </vt:lpstr>
      <vt:lpstr>Result of Test  </vt:lpstr>
      <vt:lpstr>Result of Test  </vt:lpstr>
      <vt:lpstr>Result of Test  </vt:lpstr>
      <vt:lpstr>Conclution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MASIDE</dc:creator>
  <cp:lastModifiedBy>MASIDE</cp:lastModifiedBy>
  <cp:revision>33</cp:revision>
  <dcterms:created xsi:type="dcterms:W3CDTF">2011-01-03T21:08:43Z</dcterms:created>
  <dcterms:modified xsi:type="dcterms:W3CDTF">2011-01-05T23:26:03Z</dcterms:modified>
</cp:coreProperties>
</file>