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190CA0-BCAB-4254-90DE-8C5ED633A6E1}" type="doc">
      <dgm:prSet loTypeId="urn:microsoft.com/office/officeart/2005/8/layout/bProcess4" loCatId="process" qsTypeId="urn:microsoft.com/office/officeart/2005/8/quickstyle/simple5" qsCatId="simple" csTypeId="urn:microsoft.com/office/officeart/2005/8/colors/accent2_1" csCatId="accent2" phldr="1"/>
      <dgm:spPr/>
    </dgm:pt>
    <dgm:pt modelId="{11E60675-411A-42E8-9D0E-91A26FB0B684}">
      <dgm:prSet phldrT="[Text]"/>
      <dgm:spPr/>
      <dgm:t>
        <a:bodyPr/>
        <a:lstStyle/>
        <a:p>
          <a:r>
            <a:rPr lang="en-US" dirty="0" smtClean="0"/>
            <a:t>Input of Geometric Primitives</a:t>
          </a:r>
          <a:endParaRPr lang="en-US" dirty="0"/>
        </a:p>
      </dgm:t>
    </dgm:pt>
    <dgm:pt modelId="{46D6E614-53E7-4506-B580-B9119A6095B5}" type="parTrans" cxnId="{F4B78E1E-12F3-4FE4-B0FC-8ACCA5B8F458}">
      <dgm:prSet/>
      <dgm:spPr/>
      <dgm:t>
        <a:bodyPr/>
        <a:lstStyle/>
        <a:p>
          <a:endParaRPr lang="en-US"/>
        </a:p>
      </dgm:t>
    </dgm:pt>
    <dgm:pt modelId="{0EF0DBA2-2393-4D6E-8EDC-A53EE0AE04E7}" type="sibTrans" cxnId="{F4B78E1E-12F3-4FE4-B0FC-8ACCA5B8F458}">
      <dgm:prSet/>
      <dgm:spPr/>
      <dgm:t>
        <a:bodyPr/>
        <a:lstStyle/>
        <a:p>
          <a:endParaRPr lang="en-US"/>
        </a:p>
      </dgm:t>
    </dgm:pt>
    <dgm:pt modelId="{72B839F0-649D-480F-9169-FF53C89033CA}">
      <dgm:prSet phldrT="[Text]"/>
      <dgm:spPr/>
      <dgm:t>
        <a:bodyPr/>
        <a:lstStyle/>
        <a:p>
          <a:r>
            <a:rPr lang="en-US" dirty="0" smtClean="0"/>
            <a:t>Vertex Operations</a:t>
          </a:r>
          <a:endParaRPr lang="en-US" dirty="0"/>
        </a:p>
      </dgm:t>
    </dgm:pt>
    <dgm:pt modelId="{08FF12BF-A890-4A6A-9ED8-F93F064CCB5B}" type="parTrans" cxnId="{B34081C7-E15F-4D15-A0CD-55457F811371}">
      <dgm:prSet/>
      <dgm:spPr/>
      <dgm:t>
        <a:bodyPr/>
        <a:lstStyle/>
        <a:p>
          <a:endParaRPr lang="en-US"/>
        </a:p>
      </dgm:t>
    </dgm:pt>
    <dgm:pt modelId="{9DE7FB83-E59F-4067-8500-2284F99ED3C2}" type="sibTrans" cxnId="{B34081C7-E15F-4D15-A0CD-55457F811371}">
      <dgm:prSet/>
      <dgm:spPr/>
      <dgm:t>
        <a:bodyPr/>
        <a:lstStyle/>
        <a:p>
          <a:endParaRPr lang="en-US"/>
        </a:p>
      </dgm:t>
    </dgm:pt>
    <dgm:pt modelId="{89053818-4C6E-40CA-8ED4-BEC245E4F46D}">
      <dgm:prSet phldrT="[Text]"/>
      <dgm:spPr/>
      <dgm:t>
        <a:bodyPr/>
        <a:lstStyle/>
        <a:p>
          <a:r>
            <a:rPr lang="en-US" dirty="0" smtClean="0"/>
            <a:t>Primitive Assembly</a:t>
          </a:r>
          <a:endParaRPr lang="en-US" dirty="0"/>
        </a:p>
      </dgm:t>
    </dgm:pt>
    <dgm:pt modelId="{9C266128-E185-44A7-9B1F-37F0D24961AA}" type="parTrans" cxnId="{7B33BCDA-6EC2-4D99-9A7F-1F0EF016817E}">
      <dgm:prSet/>
      <dgm:spPr/>
      <dgm:t>
        <a:bodyPr/>
        <a:lstStyle/>
        <a:p>
          <a:endParaRPr lang="en-US"/>
        </a:p>
      </dgm:t>
    </dgm:pt>
    <dgm:pt modelId="{8FEBE322-B2DA-44CE-AD9A-2B1A89019FA3}" type="sibTrans" cxnId="{7B33BCDA-6EC2-4D99-9A7F-1F0EF016817E}">
      <dgm:prSet/>
      <dgm:spPr/>
      <dgm:t>
        <a:bodyPr/>
        <a:lstStyle/>
        <a:p>
          <a:endParaRPr lang="en-US"/>
        </a:p>
      </dgm:t>
    </dgm:pt>
    <dgm:pt modelId="{B90ED6C4-64AB-44BE-8329-DA7F5FDFCE50}">
      <dgm:prSet phldrT="[Text]"/>
      <dgm:spPr/>
      <dgm:t>
        <a:bodyPr/>
        <a:lstStyle/>
        <a:p>
          <a:r>
            <a:rPr lang="en-US" dirty="0" err="1" smtClean="0"/>
            <a:t>Rasterization</a:t>
          </a:r>
          <a:endParaRPr lang="en-US" dirty="0"/>
        </a:p>
      </dgm:t>
    </dgm:pt>
    <dgm:pt modelId="{B682EE1F-6DDD-4E93-9518-2D4096A9B4E7}" type="parTrans" cxnId="{4FF4B6EE-4CD6-434F-B181-4F86ECC08E36}">
      <dgm:prSet/>
      <dgm:spPr/>
      <dgm:t>
        <a:bodyPr/>
        <a:lstStyle/>
        <a:p>
          <a:endParaRPr lang="en-US"/>
        </a:p>
      </dgm:t>
    </dgm:pt>
    <dgm:pt modelId="{E6E81E75-34AD-4646-8EC9-EDE5D8EABA55}" type="sibTrans" cxnId="{4FF4B6EE-4CD6-434F-B181-4F86ECC08E36}">
      <dgm:prSet/>
      <dgm:spPr/>
      <dgm:t>
        <a:bodyPr/>
        <a:lstStyle/>
        <a:p>
          <a:endParaRPr lang="en-US"/>
        </a:p>
      </dgm:t>
    </dgm:pt>
    <dgm:pt modelId="{2AAC3539-2EAA-4216-90EC-4F6084237FCC}">
      <dgm:prSet phldrT="[Text]"/>
      <dgm:spPr/>
      <dgm:t>
        <a:bodyPr/>
        <a:lstStyle/>
        <a:p>
          <a:r>
            <a:rPr lang="en-US" dirty="0" err="1" smtClean="0"/>
            <a:t>Fra</a:t>
          </a:r>
          <a:r>
            <a:rPr lang="tr-TR" dirty="0" smtClean="0"/>
            <a:t>g</a:t>
          </a:r>
          <a:r>
            <a:rPr lang="en-US" dirty="0" err="1" smtClean="0"/>
            <a:t>ment</a:t>
          </a:r>
          <a:r>
            <a:rPr lang="en-US" dirty="0" smtClean="0"/>
            <a:t> Operation</a:t>
          </a:r>
          <a:endParaRPr lang="en-US" dirty="0"/>
        </a:p>
      </dgm:t>
    </dgm:pt>
    <dgm:pt modelId="{AA9538BC-2B5F-4074-AF83-0E00384C179A}" type="parTrans" cxnId="{CE0D47C8-8485-4A31-8320-E9D2CF80A527}">
      <dgm:prSet/>
      <dgm:spPr/>
      <dgm:t>
        <a:bodyPr/>
        <a:lstStyle/>
        <a:p>
          <a:endParaRPr lang="en-US"/>
        </a:p>
      </dgm:t>
    </dgm:pt>
    <dgm:pt modelId="{FCE1FF8D-A575-4E0D-8919-D718790405F2}" type="sibTrans" cxnId="{CE0D47C8-8485-4A31-8320-E9D2CF80A527}">
      <dgm:prSet/>
      <dgm:spPr/>
      <dgm:t>
        <a:bodyPr/>
        <a:lstStyle/>
        <a:p>
          <a:endParaRPr lang="en-US"/>
        </a:p>
      </dgm:t>
    </dgm:pt>
    <dgm:pt modelId="{EB902753-9003-4D0B-88BE-0BE87012EC30}">
      <dgm:prSet phldrT="[Text]"/>
      <dgm:spPr/>
      <dgm:t>
        <a:bodyPr/>
        <a:lstStyle/>
        <a:p>
          <a:r>
            <a:rPr lang="en-US" dirty="0" smtClean="0"/>
            <a:t>Composition</a:t>
          </a:r>
          <a:endParaRPr lang="en-US" dirty="0"/>
        </a:p>
      </dgm:t>
    </dgm:pt>
    <dgm:pt modelId="{5D4F9232-6DAE-42C8-9DDC-1B49308308ED}" type="parTrans" cxnId="{C1E3C4BB-86BE-42D7-B908-389D4B1D0810}">
      <dgm:prSet/>
      <dgm:spPr/>
      <dgm:t>
        <a:bodyPr/>
        <a:lstStyle/>
        <a:p>
          <a:endParaRPr lang="en-US"/>
        </a:p>
      </dgm:t>
    </dgm:pt>
    <dgm:pt modelId="{24F6E362-C214-4E16-BFCD-3214AA5C3B9C}" type="sibTrans" cxnId="{C1E3C4BB-86BE-42D7-B908-389D4B1D0810}">
      <dgm:prSet/>
      <dgm:spPr/>
      <dgm:t>
        <a:bodyPr/>
        <a:lstStyle/>
        <a:p>
          <a:endParaRPr lang="en-US"/>
        </a:p>
      </dgm:t>
    </dgm:pt>
    <dgm:pt modelId="{97FE49DC-B2EB-4BD5-8018-327CF8F61F92}">
      <dgm:prSet phldrT="[Text]"/>
      <dgm:spPr/>
      <dgm:t>
        <a:bodyPr/>
        <a:lstStyle/>
        <a:p>
          <a:r>
            <a:rPr lang="en-US" dirty="0" smtClean="0"/>
            <a:t>Screen Output</a:t>
          </a:r>
          <a:endParaRPr lang="en-US" dirty="0"/>
        </a:p>
      </dgm:t>
    </dgm:pt>
    <dgm:pt modelId="{F5CE1844-B6B1-4527-9FF4-1E88E5922D2A}" type="parTrans" cxnId="{B5FC1B1E-71E1-414A-864F-5EFC4CCDDBD3}">
      <dgm:prSet/>
      <dgm:spPr/>
      <dgm:t>
        <a:bodyPr/>
        <a:lstStyle/>
        <a:p>
          <a:endParaRPr lang="en-US"/>
        </a:p>
      </dgm:t>
    </dgm:pt>
    <dgm:pt modelId="{DB44F8E3-2558-46D5-85BA-0BE82AD8856B}" type="sibTrans" cxnId="{B5FC1B1E-71E1-414A-864F-5EFC4CCDDBD3}">
      <dgm:prSet/>
      <dgm:spPr/>
      <dgm:t>
        <a:bodyPr/>
        <a:lstStyle/>
        <a:p>
          <a:endParaRPr lang="en-US"/>
        </a:p>
      </dgm:t>
    </dgm:pt>
    <dgm:pt modelId="{923599A3-C0EC-42B5-A2F0-D854B018B6FE}" type="pres">
      <dgm:prSet presAssocID="{FB190CA0-BCAB-4254-90DE-8C5ED633A6E1}" presName="Name0" presStyleCnt="0">
        <dgm:presLayoutVars>
          <dgm:dir/>
          <dgm:resizeHandles/>
        </dgm:presLayoutVars>
      </dgm:prSet>
      <dgm:spPr/>
    </dgm:pt>
    <dgm:pt modelId="{4D62F99D-2881-426F-85EB-A7E561F400A3}" type="pres">
      <dgm:prSet presAssocID="{11E60675-411A-42E8-9D0E-91A26FB0B684}" presName="compNode" presStyleCnt="0"/>
      <dgm:spPr/>
    </dgm:pt>
    <dgm:pt modelId="{89408212-85C1-4712-8B6C-C5A9DFF5C330}" type="pres">
      <dgm:prSet presAssocID="{11E60675-411A-42E8-9D0E-91A26FB0B684}" presName="dummyConnPt" presStyleCnt="0"/>
      <dgm:spPr/>
    </dgm:pt>
    <dgm:pt modelId="{B17CA093-0D0B-4893-850C-37F622353EAB}" type="pres">
      <dgm:prSet presAssocID="{11E60675-411A-42E8-9D0E-91A26FB0B68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57E234-99FB-4D2A-B0DA-EFD7AA221F35}" type="pres">
      <dgm:prSet presAssocID="{0EF0DBA2-2393-4D6E-8EDC-A53EE0AE04E7}" presName="sibTrans" presStyleLbl="bgSibTrans2D1" presStyleIdx="0" presStyleCnt="6"/>
      <dgm:spPr/>
      <dgm:t>
        <a:bodyPr/>
        <a:lstStyle/>
        <a:p>
          <a:endParaRPr lang="en-US"/>
        </a:p>
      </dgm:t>
    </dgm:pt>
    <dgm:pt modelId="{DBFA485A-2EE7-4769-BF5B-5CDF11B24C13}" type="pres">
      <dgm:prSet presAssocID="{72B839F0-649D-480F-9169-FF53C89033CA}" presName="compNode" presStyleCnt="0"/>
      <dgm:spPr/>
    </dgm:pt>
    <dgm:pt modelId="{35065A96-C394-41E9-B2BD-8986FAEE47E9}" type="pres">
      <dgm:prSet presAssocID="{72B839F0-649D-480F-9169-FF53C89033CA}" presName="dummyConnPt" presStyleCnt="0"/>
      <dgm:spPr/>
    </dgm:pt>
    <dgm:pt modelId="{A42ECC31-7B96-435C-AA61-C522F0337872}" type="pres">
      <dgm:prSet presAssocID="{72B839F0-649D-480F-9169-FF53C89033CA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1E3F2-52C2-4610-BBD3-DED0C5B70344}" type="pres">
      <dgm:prSet presAssocID="{9DE7FB83-E59F-4067-8500-2284F99ED3C2}" presName="sibTrans" presStyleLbl="bgSibTrans2D1" presStyleIdx="1" presStyleCnt="6"/>
      <dgm:spPr/>
      <dgm:t>
        <a:bodyPr/>
        <a:lstStyle/>
        <a:p>
          <a:endParaRPr lang="en-US"/>
        </a:p>
      </dgm:t>
    </dgm:pt>
    <dgm:pt modelId="{E90045E1-53F3-4BEA-9A89-6F712192D4BE}" type="pres">
      <dgm:prSet presAssocID="{89053818-4C6E-40CA-8ED4-BEC245E4F46D}" presName="compNode" presStyleCnt="0"/>
      <dgm:spPr/>
    </dgm:pt>
    <dgm:pt modelId="{02AB9DFF-2A55-4055-B5D9-4065D73D4E9D}" type="pres">
      <dgm:prSet presAssocID="{89053818-4C6E-40CA-8ED4-BEC245E4F46D}" presName="dummyConnPt" presStyleCnt="0"/>
      <dgm:spPr/>
    </dgm:pt>
    <dgm:pt modelId="{9558FF80-2E17-4858-8589-1676622FCD5E}" type="pres">
      <dgm:prSet presAssocID="{89053818-4C6E-40CA-8ED4-BEC245E4F46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3B5C4A-EAF4-436E-888B-2338EAE9BC30}" type="pres">
      <dgm:prSet presAssocID="{8FEBE322-B2DA-44CE-AD9A-2B1A89019FA3}" presName="sibTrans" presStyleLbl="bgSibTrans2D1" presStyleIdx="2" presStyleCnt="6"/>
      <dgm:spPr/>
      <dgm:t>
        <a:bodyPr/>
        <a:lstStyle/>
        <a:p>
          <a:endParaRPr lang="en-US"/>
        </a:p>
      </dgm:t>
    </dgm:pt>
    <dgm:pt modelId="{A006DD3A-6449-47D9-9B26-431722E964A3}" type="pres">
      <dgm:prSet presAssocID="{B90ED6C4-64AB-44BE-8329-DA7F5FDFCE50}" presName="compNode" presStyleCnt="0"/>
      <dgm:spPr/>
    </dgm:pt>
    <dgm:pt modelId="{7B14D2A3-E3B4-4088-A54B-3E5B5B3F4C50}" type="pres">
      <dgm:prSet presAssocID="{B90ED6C4-64AB-44BE-8329-DA7F5FDFCE50}" presName="dummyConnPt" presStyleCnt="0"/>
      <dgm:spPr/>
    </dgm:pt>
    <dgm:pt modelId="{58FA83D6-9341-491F-9D80-3AF23E9814AA}" type="pres">
      <dgm:prSet presAssocID="{B90ED6C4-64AB-44BE-8329-DA7F5FDFCE5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93BA6F-E355-4C55-ADCF-2A43DF576C45}" type="pres">
      <dgm:prSet presAssocID="{E6E81E75-34AD-4646-8EC9-EDE5D8EABA55}" presName="sibTrans" presStyleLbl="bgSibTrans2D1" presStyleIdx="3" presStyleCnt="6"/>
      <dgm:spPr/>
      <dgm:t>
        <a:bodyPr/>
        <a:lstStyle/>
        <a:p>
          <a:endParaRPr lang="en-US"/>
        </a:p>
      </dgm:t>
    </dgm:pt>
    <dgm:pt modelId="{29A9347F-1182-49E1-99F6-590F70F8CA17}" type="pres">
      <dgm:prSet presAssocID="{2AAC3539-2EAA-4216-90EC-4F6084237FCC}" presName="compNode" presStyleCnt="0"/>
      <dgm:spPr/>
    </dgm:pt>
    <dgm:pt modelId="{00591712-F501-4B01-8CE8-D99D4E181400}" type="pres">
      <dgm:prSet presAssocID="{2AAC3539-2EAA-4216-90EC-4F6084237FCC}" presName="dummyConnPt" presStyleCnt="0"/>
      <dgm:spPr/>
    </dgm:pt>
    <dgm:pt modelId="{88BF651E-D03E-46E6-A2F8-96F46DB59DF9}" type="pres">
      <dgm:prSet presAssocID="{2AAC3539-2EAA-4216-90EC-4F6084237FCC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6F8CC4-1F65-48A6-99D8-AB005610BAE4}" type="pres">
      <dgm:prSet presAssocID="{FCE1FF8D-A575-4E0D-8919-D718790405F2}" presName="sibTrans" presStyleLbl="bgSibTrans2D1" presStyleIdx="4" presStyleCnt="6"/>
      <dgm:spPr/>
      <dgm:t>
        <a:bodyPr/>
        <a:lstStyle/>
        <a:p>
          <a:endParaRPr lang="en-US"/>
        </a:p>
      </dgm:t>
    </dgm:pt>
    <dgm:pt modelId="{35881411-EF98-414E-A1A2-002DA3997925}" type="pres">
      <dgm:prSet presAssocID="{EB902753-9003-4D0B-88BE-0BE87012EC30}" presName="compNode" presStyleCnt="0"/>
      <dgm:spPr/>
    </dgm:pt>
    <dgm:pt modelId="{89E9F1EE-0D3D-4A41-91D9-9B9250534B73}" type="pres">
      <dgm:prSet presAssocID="{EB902753-9003-4D0B-88BE-0BE87012EC30}" presName="dummyConnPt" presStyleCnt="0"/>
      <dgm:spPr/>
    </dgm:pt>
    <dgm:pt modelId="{E93C8461-14D4-43B9-881D-B53885B5F89E}" type="pres">
      <dgm:prSet presAssocID="{EB902753-9003-4D0B-88BE-0BE87012EC3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638B5A-28B0-4836-86B3-F8E51348CA80}" type="pres">
      <dgm:prSet presAssocID="{24F6E362-C214-4E16-BFCD-3214AA5C3B9C}" presName="sibTrans" presStyleLbl="bgSibTrans2D1" presStyleIdx="5" presStyleCnt="6"/>
      <dgm:spPr/>
      <dgm:t>
        <a:bodyPr/>
        <a:lstStyle/>
        <a:p>
          <a:endParaRPr lang="en-US"/>
        </a:p>
      </dgm:t>
    </dgm:pt>
    <dgm:pt modelId="{A30E8981-7F5C-4E3D-B981-4E4B2DE3C109}" type="pres">
      <dgm:prSet presAssocID="{97FE49DC-B2EB-4BD5-8018-327CF8F61F92}" presName="compNode" presStyleCnt="0"/>
      <dgm:spPr/>
    </dgm:pt>
    <dgm:pt modelId="{C50DA9D4-470A-4491-BCDA-0DD8C9AF8E00}" type="pres">
      <dgm:prSet presAssocID="{97FE49DC-B2EB-4BD5-8018-327CF8F61F92}" presName="dummyConnPt" presStyleCnt="0"/>
      <dgm:spPr/>
    </dgm:pt>
    <dgm:pt modelId="{E739F5F7-BF93-4CCC-A10F-29FE873D3B51}" type="pres">
      <dgm:prSet presAssocID="{97FE49DC-B2EB-4BD5-8018-327CF8F61F92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3FB518-46EB-452A-B6B1-0191ABC72520}" type="presOf" srcId="{0EF0DBA2-2393-4D6E-8EDC-A53EE0AE04E7}" destId="{B857E234-99FB-4D2A-B0DA-EFD7AA221F35}" srcOrd="0" destOrd="0" presId="urn:microsoft.com/office/officeart/2005/8/layout/bProcess4"/>
    <dgm:cxn modelId="{AEE18CAF-1051-4804-BD31-37206C9DBEF1}" type="presOf" srcId="{72B839F0-649D-480F-9169-FF53C89033CA}" destId="{A42ECC31-7B96-435C-AA61-C522F0337872}" srcOrd="0" destOrd="0" presId="urn:microsoft.com/office/officeart/2005/8/layout/bProcess4"/>
    <dgm:cxn modelId="{F4B78E1E-12F3-4FE4-B0FC-8ACCA5B8F458}" srcId="{FB190CA0-BCAB-4254-90DE-8C5ED633A6E1}" destId="{11E60675-411A-42E8-9D0E-91A26FB0B684}" srcOrd="0" destOrd="0" parTransId="{46D6E614-53E7-4506-B580-B9119A6095B5}" sibTransId="{0EF0DBA2-2393-4D6E-8EDC-A53EE0AE04E7}"/>
    <dgm:cxn modelId="{C1E3C4BB-86BE-42D7-B908-389D4B1D0810}" srcId="{FB190CA0-BCAB-4254-90DE-8C5ED633A6E1}" destId="{EB902753-9003-4D0B-88BE-0BE87012EC30}" srcOrd="5" destOrd="0" parTransId="{5D4F9232-6DAE-42C8-9DDC-1B49308308ED}" sibTransId="{24F6E362-C214-4E16-BFCD-3214AA5C3B9C}"/>
    <dgm:cxn modelId="{7B33BCDA-6EC2-4D99-9A7F-1F0EF016817E}" srcId="{FB190CA0-BCAB-4254-90DE-8C5ED633A6E1}" destId="{89053818-4C6E-40CA-8ED4-BEC245E4F46D}" srcOrd="2" destOrd="0" parTransId="{9C266128-E185-44A7-9B1F-37F0D24961AA}" sibTransId="{8FEBE322-B2DA-44CE-AD9A-2B1A89019FA3}"/>
    <dgm:cxn modelId="{B34081C7-E15F-4D15-A0CD-55457F811371}" srcId="{FB190CA0-BCAB-4254-90DE-8C5ED633A6E1}" destId="{72B839F0-649D-480F-9169-FF53C89033CA}" srcOrd="1" destOrd="0" parTransId="{08FF12BF-A890-4A6A-9ED8-F93F064CCB5B}" sibTransId="{9DE7FB83-E59F-4067-8500-2284F99ED3C2}"/>
    <dgm:cxn modelId="{AABC7A1C-D7C4-4089-B07E-DFAF5D056FBC}" type="presOf" srcId="{24F6E362-C214-4E16-BFCD-3214AA5C3B9C}" destId="{9F638B5A-28B0-4836-86B3-F8E51348CA80}" srcOrd="0" destOrd="0" presId="urn:microsoft.com/office/officeart/2005/8/layout/bProcess4"/>
    <dgm:cxn modelId="{8271D749-C8A4-431D-9CD0-E2E3B5FABD35}" type="presOf" srcId="{E6E81E75-34AD-4646-8EC9-EDE5D8EABA55}" destId="{9693BA6F-E355-4C55-ADCF-2A43DF576C45}" srcOrd="0" destOrd="0" presId="urn:microsoft.com/office/officeart/2005/8/layout/bProcess4"/>
    <dgm:cxn modelId="{1A07151C-08EC-46E9-AEEB-B7CFA808954C}" type="presOf" srcId="{FB190CA0-BCAB-4254-90DE-8C5ED633A6E1}" destId="{923599A3-C0EC-42B5-A2F0-D854B018B6FE}" srcOrd="0" destOrd="0" presId="urn:microsoft.com/office/officeart/2005/8/layout/bProcess4"/>
    <dgm:cxn modelId="{B5FC1B1E-71E1-414A-864F-5EFC4CCDDBD3}" srcId="{FB190CA0-BCAB-4254-90DE-8C5ED633A6E1}" destId="{97FE49DC-B2EB-4BD5-8018-327CF8F61F92}" srcOrd="6" destOrd="0" parTransId="{F5CE1844-B6B1-4527-9FF4-1E88E5922D2A}" sibTransId="{DB44F8E3-2558-46D5-85BA-0BE82AD8856B}"/>
    <dgm:cxn modelId="{18B761A2-26C3-492E-96CD-B8789C13FC57}" type="presOf" srcId="{2AAC3539-2EAA-4216-90EC-4F6084237FCC}" destId="{88BF651E-D03E-46E6-A2F8-96F46DB59DF9}" srcOrd="0" destOrd="0" presId="urn:microsoft.com/office/officeart/2005/8/layout/bProcess4"/>
    <dgm:cxn modelId="{A6102717-53E9-4784-B94C-1786B19238D8}" type="presOf" srcId="{FCE1FF8D-A575-4E0D-8919-D718790405F2}" destId="{596F8CC4-1F65-48A6-99D8-AB005610BAE4}" srcOrd="0" destOrd="0" presId="urn:microsoft.com/office/officeart/2005/8/layout/bProcess4"/>
    <dgm:cxn modelId="{2DD23F31-BD00-4691-A1CF-0D3878DA82DB}" type="presOf" srcId="{B90ED6C4-64AB-44BE-8329-DA7F5FDFCE50}" destId="{58FA83D6-9341-491F-9D80-3AF23E9814AA}" srcOrd="0" destOrd="0" presId="urn:microsoft.com/office/officeart/2005/8/layout/bProcess4"/>
    <dgm:cxn modelId="{18275F6B-3658-41FC-A89A-C1B166A9006B}" type="presOf" srcId="{9DE7FB83-E59F-4067-8500-2284F99ED3C2}" destId="{53F1E3F2-52C2-4610-BBD3-DED0C5B70344}" srcOrd="0" destOrd="0" presId="urn:microsoft.com/office/officeart/2005/8/layout/bProcess4"/>
    <dgm:cxn modelId="{66B5946F-5111-4450-B441-3238A845DA6A}" type="presOf" srcId="{11E60675-411A-42E8-9D0E-91A26FB0B684}" destId="{B17CA093-0D0B-4893-850C-37F622353EAB}" srcOrd="0" destOrd="0" presId="urn:microsoft.com/office/officeart/2005/8/layout/bProcess4"/>
    <dgm:cxn modelId="{80CED360-81DC-4308-9A0B-198A8F98D63A}" type="presOf" srcId="{89053818-4C6E-40CA-8ED4-BEC245E4F46D}" destId="{9558FF80-2E17-4858-8589-1676622FCD5E}" srcOrd="0" destOrd="0" presId="urn:microsoft.com/office/officeart/2005/8/layout/bProcess4"/>
    <dgm:cxn modelId="{202AF921-29BF-4F1C-8592-263E982E4140}" type="presOf" srcId="{97FE49DC-B2EB-4BD5-8018-327CF8F61F92}" destId="{E739F5F7-BF93-4CCC-A10F-29FE873D3B51}" srcOrd="0" destOrd="0" presId="urn:microsoft.com/office/officeart/2005/8/layout/bProcess4"/>
    <dgm:cxn modelId="{CE0D47C8-8485-4A31-8320-E9D2CF80A527}" srcId="{FB190CA0-BCAB-4254-90DE-8C5ED633A6E1}" destId="{2AAC3539-2EAA-4216-90EC-4F6084237FCC}" srcOrd="4" destOrd="0" parTransId="{AA9538BC-2B5F-4074-AF83-0E00384C179A}" sibTransId="{FCE1FF8D-A575-4E0D-8919-D718790405F2}"/>
    <dgm:cxn modelId="{4FF4B6EE-4CD6-434F-B181-4F86ECC08E36}" srcId="{FB190CA0-BCAB-4254-90DE-8C5ED633A6E1}" destId="{B90ED6C4-64AB-44BE-8329-DA7F5FDFCE50}" srcOrd="3" destOrd="0" parTransId="{B682EE1F-6DDD-4E93-9518-2D4096A9B4E7}" sibTransId="{E6E81E75-34AD-4646-8EC9-EDE5D8EABA55}"/>
    <dgm:cxn modelId="{9A877C48-4DAB-42DF-A68C-F1116C3BAD3D}" type="presOf" srcId="{EB902753-9003-4D0B-88BE-0BE87012EC30}" destId="{E93C8461-14D4-43B9-881D-B53885B5F89E}" srcOrd="0" destOrd="0" presId="urn:microsoft.com/office/officeart/2005/8/layout/bProcess4"/>
    <dgm:cxn modelId="{F8403F5F-81A4-4338-89F9-20B55E8009D2}" type="presOf" srcId="{8FEBE322-B2DA-44CE-AD9A-2B1A89019FA3}" destId="{A53B5C4A-EAF4-436E-888B-2338EAE9BC30}" srcOrd="0" destOrd="0" presId="urn:microsoft.com/office/officeart/2005/8/layout/bProcess4"/>
    <dgm:cxn modelId="{C35C8E82-5AA5-4E36-A425-8D6EB895F64A}" type="presParOf" srcId="{923599A3-C0EC-42B5-A2F0-D854B018B6FE}" destId="{4D62F99D-2881-426F-85EB-A7E561F400A3}" srcOrd="0" destOrd="0" presId="urn:microsoft.com/office/officeart/2005/8/layout/bProcess4"/>
    <dgm:cxn modelId="{0FDA14FE-B314-47F3-B161-8C18C0E1711E}" type="presParOf" srcId="{4D62F99D-2881-426F-85EB-A7E561F400A3}" destId="{89408212-85C1-4712-8B6C-C5A9DFF5C330}" srcOrd="0" destOrd="0" presId="urn:microsoft.com/office/officeart/2005/8/layout/bProcess4"/>
    <dgm:cxn modelId="{3C84D6A4-6986-4210-8E24-1FA85815106E}" type="presParOf" srcId="{4D62F99D-2881-426F-85EB-A7E561F400A3}" destId="{B17CA093-0D0B-4893-850C-37F622353EAB}" srcOrd="1" destOrd="0" presId="urn:microsoft.com/office/officeart/2005/8/layout/bProcess4"/>
    <dgm:cxn modelId="{E629C2A6-CA1B-4C40-9D98-BBB7834AEC9D}" type="presParOf" srcId="{923599A3-C0EC-42B5-A2F0-D854B018B6FE}" destId="{B857E234-99FB-4D2A-B0DA-EFD7AA221F35}" srcOrd="1" destOrd="0" presId="urn:microsoft.com/office/officeart/2005/8/layout/bProcess4"/>
    <dgm:cxn modelId="{55CE415D-BAFD-4FC6-A194-04B2988239D2}" type="presParOf" srcId="{923599A3-C0EC-42B5-A2F0-D854B018B6FE}" destId="{DBFA485A-2EE7-4769-BF5B-5CDF11B24C13}" srcOrd="2" destOrd="0" presId="urn:microsoft.com/office/officeart/2005/8/layout/bProcess4"/>
    <dgm:cxn modelId="{7C6848AD-2D40-499F-9522-619409096E73}" type="presParOf" srcId="{DBFA485A-2EE7-4769-BF5B-5CDF11B24C13}" destId="{35065A96-C394-41E9-B2BD-8986FAEE47E9}" srcOrd="0" destOrd="0" presId="urn:microsoft.com/office/officeart/2005/8/layout/bProcess4"/>
    <dgm:cxn modelId="{5E060F0F-0E5D-44B2-ADF6-75C1B394B3D8}" type="presParOf" srcId="{DBFA485A-2EE7-4769-BF5B-5CDF11B24C13}" destId="{A42ECC31-7B96-435C-AA61-C522F0337872}" srcOrd="1" destOrd="0" presId="urn:microsoft.com/office/officeart/2005/8/layout/bProcess4"/>
    <dgm:cxn modelId="{D8E23C06-8C9F-4BA8-9E01-7D5F2AB84DBC}" type="presParOf" srcId="{923599A3-C0EC-42B5-A2F0-D854B018B6FE}" destId="{53F1E3F2-52C2-4610-BBD3-DED0C5B70344}" srcOrd="3" destOrd="0" presId="urn:microsoft.com/office/officeart/2005/8/layout/bProcess4"/>
    <dgm:cxn modelId="{8D6BD673-973D-4CFE-9835-888AEC489CF5}" type="presParOf" srcId="{923599A3-C0EC-42B5-A2F0-D854B018B6FE}" destId="{E90045E1-53F3-4BEA-9A89-6F712192D4BE}" srcOrd="4" destOrd="0" presId="urn:microsoft.com/office/officeart/2005/8/layout/bProcess4"/>
    <dgm:cxn modelId="{2B6A7E80-1EDC-4385-A542-F944B4801A9C}" type="presParOf" srcId="{E90045E1-53F3-4BEA-9A89-6F712192D4BE}" destId="{02AB9DFF-2A55-4055-B5D9-4065D73D4E9D}" srcOrd="0" destOrd="0" presId="urn:microsoft.com/office/officeart/2005/8/layout/bProcess4"/>
    <dgm:cxn modelId="{008C1E6B-C009-41F8-BA4B-69F5BCBBCB24}" type="presParOf" srcId="{E90045E1-53F3-4BEA-9A89-6F712192D4BE}" destId="{9558FF80-2E17-4858-8589-1676622FCD5E}" srcOrd="1" destOrd="0" presId="urn:microsoft.com/office/officeart/2005/8/layout/bProcess4"/>
    <dgm:cxn modelId="{0D72BFAF-EB4D-4030-A4D2-22C2AB3C88DC}" type="presParOf" srcId="{923599A3-C0EC-42B5-A2F0-D854B018B6FE}" destId="{A53B5C4A-EAF4-436E-888B-2338EAE9BC30}" srcOrd="5" destOrd="0" presId="urn:microsoft.com/office/officeart/2005/8/layout/bProcess4"/>
    <dgm:cxn modelId="{C3FB1818-ABFD-474F-A0D0-91D9A2F4F789}" type="presParOf" srcId="{923599A3-C0EC-42B5-A2F0-D854B018B6FE}" destId="{A006DD3A-6449-47D9-9B26-431722E964A3}" srcOrd="6" destOrd="0" presId="urn:microsoft.com/office/officeart/2005/8/layout/bProcess4"/>
    <dgm:cxn modelId="{7BA01E13-EFE2-45C2-A092-224A5BE0E88F}" type="presParOf" srcId="{A006DD3A-6449-47D9-9B26-431722E964A3}" destId="{7B14D2A3-E3B4-4088-A54B-3E5B5B3F4C50}" srcOrd="0" destOrd="0" presId="urn:microsoft.com/office/officeart/2005/8/layout/bProcess4"/>
    <dgm:cxn modelId="{E238AE1E-B9E3-4522-BC8C-089CE1348EC7}" type="presParOf" srcId="{A006DD3A-6449-47D9-9B26-431722E964A3}" destId="{58FA83D6-9341-491F-9D80-3AF23E9814AA}" srcOrd="1" destOrd="0" presId="urn:microsoft.com/office/officeart/2005/8/layout/bProcess4"/>
    <dgm:cxn modelId="{57E8DAF0-299C-4AD0-9E24-F20DA1FCC726}" type="presParOf" srcId="{923599A3-C0EC-42B5-A2F0-D854B018B6FE}" destId="{9693BA6F-E355-4C55-ADCF-2A43DF576C45}" srcOrd="7" destOrd="0" presId="urn:microsoft.com/office/officeart/2005/8/layout/bProcess4"/>
    <dgm:cxn modelId="{F48C57CA-6FA9-45E0-AAAB-BE0F2A14A4EF}" type="presParOf" srcId="{923599A3-C0EC-42B5-A2F0-D854B018B6FE}" destId="{29A9347F-1182-49E1-99F6-590F70F8CA17}" srcOrd="8" destOrd="0" presId="urn:microsoft.com/office/officeart/2005/8/layout/bProcess4"/>
    <dgm:cxn modelId="{0AF1DAD3-3913-4539-98B4-0FA9856696BC}" type="presParOf" srcId="{29A9347F-1182-49E1-99F6-590F70F8CA17}" destId="{00591712-F501-4B01-8CE8-D99D4E181400}" srcOrd="0" destOrd="0" presId="urn:microsoft.com/office/officeart/2005/8/layout/bProcess4"/>
    <dgm:cxn modelId="{EDA0851B-D7BD-40DB-A0AB-395CF2C11AB6}" type="presParOf" srcId="{29A9347F-1182-49E1-99F6-590F70F8CA17}" destId="{88BF651E-D03E-46E6-A2F8-96F46DB59DF9}" srcOrd="1" destOrd="0" presId="urn:microsoft.com/office/officeart/2005/8/layout/bProcess4"/>
    <dgm:cxn modelId="{182214C8-44E0-40D3-836D-CE7806D3D54D}" type="presParOf" srcId="{923599A3-C0EC-42B5-A2F0-D854B018B6FE}" destId="{596F8CC4-1F65-48A6-99D8-AB005610BAE4}" srcOrd="9" destOrd="0" presId="urn:microsoft.com/office/officeart/2005/8/layout/bProcess4"/>
    <dgm:cxn modelId="{3AF47D35-EF8B-41F3-B5E4-2E2A58B53AF5}" type="presParOf" srcId="{923599A3-C0EC-42B5-A2F0-D854B018B6FE}" destId="{35881411-EF98-414E-A1A2-002DA3997925}" srcOrd="10" destOrd="0" presId="urn:microsoft.com/office/officeart/2005/8/layout/bProcess4"/>
    <dgm:cxn modelId="{C022F77E-EA3D-49CD-9913-C5DCAE5ACE51}" type="presParOf" srcId="{35881411-EF98-414E-A1A2-002DA3997925}" destId="{89E9F1EE-0D3D-4A41-91D9-9B9250534B73}" srcOrd="0" destOrd="0" presId="urn:microsoft.com/office/officeart/2005/8/layout/bProcess4"/>
    <dgm:cxn modelId="{43198F5F-35BC-4F41-A57C-36BD021DEFE7}" type="presParOf" srcId="{35881411-EF98-414E-A1A2-002DA3997925}" destId="{E93C8461-14D4-43B9-881D-B53885B5F89E}" srcOrd="1" destOrd="0" presId="urn:microsoft.com/office/officeart/2005/8/layout/bProcess4"/>
    <dgm:cxn modelId="{9ABCE41D-9151-4306-A52B-1BA968A43691}" type="presParOf" srcId="{923599A3-C0EC-42B5-A2F0-D854B018B6FE}" destId="{9F638B5A-28B0-4836-86B3-F8E51348CA80}" srcOrd="11" destOrd="0" presId="urn:microsoft.com/office/officeart/2005/8/layout/bProcess4"/>
    <dgm:cxn modelId="{4B7D26AF-7388-4D0C-A964-1BD003FEAADC}" type="presParOf" srcId="{923599A3-C0EC-42B5-A2F0-D854B018B6FE}" destId="{A30E8981-7F5C-4E3D-B981-4E4B2DE3C109}" srcOrd="12" destOrd="0" presId="urn:microsoft.com/office/officeart/2005/8/layout/bProcess4"/>
    <dgm:cxn modelId="{6FEC4ABC-E883-4687-8581-E8EFDD7B7ED9}" type="presParOf" srcId="{A30E8981-7F5C-4E3D-B981-4E4B2DE3C109}" destId="{C50DA9D4-470A-4491-BCDA-0DD8C9AF8E00}" srcOrd="0" destOrd="0" presId="urn:microsoft.com/office/officeart/2005/8/layout/bProcess4"/>
    <dgm:cxn modelId="{6CBD95B5-2BB0-4DC9-8805-11F90B99B1E6}" type="presParOf" srcId="{A30E8981-7F5C-4E3D-B981-4E4B2DE3C109}" destId="{E739F5F7-BF93-4CCC-A10F-29FE873D3B51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57E234-99FB-4D2A-B0DA-EFD7AA221F35}">
      <dsp:nvSpPr>
        <dsp:cNvPr id="0" name=""/>
        <dsp:cNvSpPr/>
      </dsp:nvSpPr>
      <dsp:spPr>
        <a:xfrm rot="5400000">
          <a:off x="1097927" y="710964"/>
          <a:ext cx="1110139" cy="13400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17CA093-0D0B-4893-850C-37F622353EAB}">
      <dsp:nvSpPr>
        <dsp:cNvPr id="0" name=""/>
        <dsp:cNvSpPr/>
      </dsp:nvSpPr>
      <dsp:spPr>
        <a:xfrm>
          <a:off x="1351919" y="425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Input of Geometric Primitives</a:t>
          </a:r>
          <a:endParaRPr lang="en-US" sz="1600" kern="1200" dirty="0"/>
        </a:p>
      </dsp:txBody>
      <dsp:txXfrm>
        <a:off x="1351919" y="425"/>
        <a:ext cx="1488950" cy="893370"/>
      </dsp:txXfrm>
    </dsp:sp>
    <dsp:sp modelId="{53F1E3F2-52C2-4610-BBD3-DED0C5B70344}">
      <dsp:nvSpPr>
        <dsp:cNvPr id="0" name=""/>
        <dsp:cNvSpPr/>
      </dsp:nvSpPr>
      <dsp:spPr>
        <a:xfrm rot="5400000">
          <a:off x="1097927" y="1827677"/>
          <a:ext cx="1110139" cy="13400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42ECC31-7B96-435C-AA61-C522F0337872}">
      <dsp:nvSpPr>
        <dsp:cNvPr id="0" name=""/>
        <dsp:cNvSpPr/>
      </dsp:nvSpPr>
      <dsp:spPr>
        <a:xfrm>
          <a:off x="1351919" y="1117138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Vertex Operations</a:t>
          </a:r>
          <a:endParaRPr lang="en-US" sz="1600" kern="1200" dirty="0"/>
        </a:p>
      </dsp:txBody>
      <dsp:txXfrm>
        <a:off x="1351919" y="1117138"/>
        <a:ext cx="1488950" cy="893370"/>
      </dsp:txXfrm>
    </dsp:sp>
    <dsp:sp modelId="{A53B5C4A-EAF4-436E-888B-2338EAE9BC30}">
      <dsp:nvSpPr>
        <dsp:cNvPr id="0" name=""/>
        <dsp:cNvSpPr/>
      </dsp:nvSpPr>
      <dsp:spPr>
        <a:xfrm>
          <a:off x="1656284" y="2386034"/>
          <a:ext cx="1973730" cy="13400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558FF80-2E17-4858-8589-1676622FCD5E}">
      <dsp:nvSpPr>
        <dsp:cNvPr id="0" name=""/>
        <dsp:cNvSpPr/>
      </dsp:nvSpPr>
      <dsp:spPr>
        <a:xfrm>
          <a:off x="1351919" y="2233851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Primitive Assembly</a:t>
          </a:r>
          <a:endParaRPr lang="en-US" sz="1600" kern="1200" dirty="0"/>
        </a:p>
      </dsp:txBody>
      <dsp:txXfrm>
        <a:off x="1351919" y="2233851"/>
        <a:ext cx="1488950" cy="893370"/>
      </dsp:txXfrm>
    </dsp:sp>
    <dsp:sp modelId="{9693BA6F-E355-4C55-ADCF-2A43DF576C45}">
      <dsp:nvSpPr>
        <dsp:cNvPr id="0" name=""/>
        <dsp:cNvSpPr/>
      </dsp:nvSpPr>
      <dsp:spPr>
        <a:xfrm rot="16200000">
          <a:off x="3078232" y="1827677"/>
          <a:ext cx="1110139" cy="13400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FA83D6-9341-491F-9D80-3AF23E9814AA}">
      <dsp:nvSpPr>
        <dsp:cNvPr id="0" name=""/>
        <dsp:cNvSpPr/>
      </dsp:nvSpPr>
      <dsp:spPr>
        <a:xfrm>
          <a:off x="3332224" y="2233851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Rasterization</a:t>
          </a:r>
          <a:endParaRPr lang="en-US" sz="1600" kern="1200" dirty="0"/>
        </a:p>
      </dsp:txBody>
      <dsp:txXfrm>
        <a:off x="3332224" y="2233851"/>
        <a:ext cx="1488950" cy="893370"/>
      </dsp:txXfrm>
    </dsp:sp>
    <dsp:sp modelId="{596F8CC4-1F65-48A6-99D8-AB005610BAE4}">
      <dsp:nvSpPr>
        <dsp:cNvPr id="0" name=""/>
        <dsp:cNvSpPr/>
      </dsp:nvSpPr>
      <dsp:spPr>
        <a:xfrm rot="16200000">
          <a:off x="3078232" y="710964"/>
          <a:ext cx="1110139" cy="13400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8BF651E-D03E-46E6-A2F8-96F46DB59DF9}">
      <dsp:nvSpPr>
        <dsp:cNvPr id="0" name=""/>
        <dsp:cNvSpPr/>
      </dsp:nvSpPr>
      <dsp:spPr>
        <a:xfrm>
          <a:off x="3332224" y="1117138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Fra</a:t>
          </a:r>
          <a:r>
            <a:rPr lang="tr-TR" sz="1600" kern="1200" dirty="0" smtClean="0"/>
            <a:t>g</a:t>
          </a:r>
          <a:r>
            <a:rPr lang="en-US" sz="1600" kern="1200" dirty="0" err="1" smtClean="0"/>
            <a:t>ment</a:t>
          </a:r>
          <a:r>
            <a:rPr lang="en-US" sz="1600" kern="1200" dirty="0" smtClean="0"/>
            <a:t> Operation</a:t>
          </a:r>
          <a:endParaRPr lang="en-US" sz="1600" kern="1200" dirty="0"/>
        </a:p>
      </dsp:txBody>
      <dsp:txXfrm>
        <a:off x="3332224" y="1117138"/>
        <a:ext cx="1488950" cy="893370"/>
      </dsp:txXfrm>
    </dsp:sp>
    <dsp:sp modelId="{9F638B5A-28B0-4836-86B3-F8E51348CA80}">
      <dsp:nvSpPr>
        <dsp:cNvPr id="0" name=""/>
        <dsp:cNvSpPr/>
      </dsp:nvSpPr>
      <dsp:spPr>
        <a:xfrm>
          <a:off x="3636588" y="152607"/>
          <a:ext cx="1973730" cy="134005"/>
        </a:xfrm>
        <a:prstGeom prst="rect">
          <a:avLst/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tint val="6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tint val="6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3C8461-14D4-43B9-881D-B53885B5F89E}">
      <dsp:nvSpPr>
        <dsp:cNvPr id="0" name=""/>
        <dsp:cNvSpPr/>
      </dsp:nvSpPr>
      <dsp:spPr>
        <a:xfrm>
          <a:off x="3332224" y="425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Composition</a:t>
          </a:r>
          <a:endParaRPr lang="en-US" sz="1600" kern="1200" dirty="0"/>
        </a:p>
      </dsp:txBody>
      <dsp:txXfrm>
        <a:off x="3332224" y="425"/>
        <a:ext cx="1488950" cy="893370"/>
      </dsp:txXfrm>
    </dsp:sp>
    <dsp:sp modelId="{E739F5F7-BF93-4CCC-A10F-29FE873D3B51}">
      <dsp:nvSpPr>
        <dsp:cNvPr id="0" name=""/>
        <dsp:cNvSpPr/>
      </dsp:nvSpPr>
      <dsp:spPr>
        <a:xfrm>
          <a:off x="5312529" y="425"/>
          <a:ext cx="1488950" cy="8933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l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l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Screen Output</a:t>
          </a:r>
          <a:endParaRPr lang="en-US" sz="1600" kern="1200" dirty="0"/>
        </a:p>
      </dsp:txBody>
      <dsp:txXfrm>
        <a:off x="5312529" y="425"/>
        <a:ext cx="1488950" cy="893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1/19/2011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1/19/2011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851648" cy="182880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>GPGPU </a:t>
            </a:r>
            <a:br>
              <a:rPr lang="tr-TR" dirty="0" smtClean="0"/>
            </a:br>
            <a:r>
              <a:rPr lang="en-US" sz="3600" noProof="1" smtClean="0"/>
              <a:t>General-</a:t>
            </a:r>
            <a:r>
              <a:rPr lang="en-US" sz="3600" noProof="1" smtClean="0"/>
              <a:t>Purpose computation on Graphics Processing </a:t>
            </a:r>
            <a:r>
              <a:rPr lang="en-US" sz="3600" noProof="1" smtClean="0"/>
              <a:t>Units</a:t>
            </a:r>
            <a:endParaRPr lang="en-US" sz="3600" noProof="1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9552" y="4005064"/>
            <a:ext cx="7854696" cy="1752600"/>
          </a:xfrm>
        </p:spPr>
        <p:txBody>
          <a:bodyPr/>
          <a:lstStyle/>
          <a:p>
            <a:r>
              <a:rPr lang="en-US" noProof="1" smtClean="0"/>
              <a:t>Mustafa Tan Atagören 200771004</a:t>
            </a:r>
          </a:p>
          <a:p>
            <a:r>
              <a:rPr lang="en-US" sz="1800" noProof="1" smtClean="0"/>
              <a:t>Çankaya </a:t>
            </a:r>
            <a:r>
              <a:rPr lang="en-US" sz="1800" noProof="1" smtClean="0"/>
              <a:t>U</a:t>
            </a:r>
            <a:r>
              <a:rPr lang="tr-TR" sz="1800" noProof="1" smtClean="0"/>
              <a:t>n</a:t>
            </a:r>
            <a:r>
              <a:rPr lang="en-US" sz="1800" noProof="1" smtClean="0"/>
              <a:t>iversity </a:t>
            </a:r>
            <a:r>
              <a:rPr lang="en-US" sz="1800" noProof="1" smtClean="0"/>
              <a:t>Department Of Computer </a:t>
            </a:r>
            <a:r>
              <a:rPr lang="en-US" sz="1800" noProof="1" smtClean="0"/>
              <a:t>Engineering</a:t>
            </a:r>
            <a:endParaRPr lang="en-US" sz="1800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/>
              <a:t>Programming </a:t>
            </a:r>
            <a:r>
              <a:rPr lang="tr-TR" noProof="1" smtClean="0"/>
              <a:t>GPGPU </a:t>
            </a:r>
            <a:r>
              <a:rPr lang="tr-TR" noProof="1" smtClean="0"/>
              <a:t>(New)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800" dirty="0" smtClean="0"/>
              <a:t>1) The programmer directly defines the computation domain of interest as a structured grid of threads.</a:t>
            </a:r>
            <a:endParaRPr lang="tr-TR" sz="2800" dirty="0" smtClean="0"/>
          </a:p>
          <a:p>
            <a:pPr>
              <a:buNone/>
            </a:pPr>
            <a:r>
              <a:rPr lang="en-US" sz="2800" dirty="0" smtClean="0"/>
              <a:t>2</a:t>
            </a:r>
            <a:r>
              <a:rPr lang="en-US" sz="2800" dirty="0" smtClean="0"/>
              <a:t>) An SPMD general-purpose program computes the value of each thread.</a:t>
            </a:r>
            <a:endParaRPr lang="tr-TR" sz="2800" dirty="0" smtClean="0"/>
          </a:p>
          <a:p>
            <a:pPr>
              <a:buNone/>
            </a:pPr>
            <a:r>
              <a:rPr lang="en-US" sz="2800" dirty="0" smtClean="0"/>
              <a:t>3</a:t>
            </a:r>
            <a:r>
              <a:rPr lang="en-US" sz="2800" dirty="0" smtClean="0"/>
              <a:t>) The value for each thread is computed by a combination of math operations and </a:t>
            </a:r>
            <a:r>
              <a:rPr lang="en-US" sz="2800" dirty="0" smtClean="0"/>
              <a:t>both. </a:t>
            </a:r>
            <a:r>
              <a:rPr lang="en-US" sz="2800" dirty="0" smtClean="0"/>
              <a:t>Unlike in the previous </a:t>
            </a:r>
            <a:r>
              <a:rPr lang="en-US" sz="2800" dirty="0" smtClean="0"/>
              <a:t>method, </a:t>
            </a:r>
            <a:r>
              <a:rPr lang="en-US" sz="2800" dirty="0" smtClean="0"/>
              <a:t>the same buffer can be used for both reading and writing, allowing more flexible algorithms (for example, in-place algorithms that use less memory).</a:t>
            </a:r>
            <a:endParaRPr lang="tr-TR" sz="2800" dirty="0" smtClean="0"/>
          </a:p>
          <a:p>
            <a:pPr>
              <a:buNone/>
            </a:pPr>
            <a:r>
              <a:rPr lang="en-US" sz="2800" dirty="0" smtClean="0"/>
              <a:t>4</a:t>
            </a:r>
            <a:r>
              <a:rPr lang="en-US" sz="2800" dirty="0" smtClean="0"/>
              <a:t>) The resulting buffer in global memory can then be used as an input in future computation. This programming model is a powerful one for several reasons. </a:t>
            </a:r>
            <a:endParaRPr lang="tr-TR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/>
              <a:t>Programming </a:t>
            </a:r>
            <a:r>
              <a:rPr lang="tr-TR" noProof="1" smtClean="0"/>
              <a:t>GPGPU </a:t>
            </a:r>
            <a:r>
              <a:rPr lang="tr-TR" noProof="1" smtClean="0"/>
              <a:t>Results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I</a:t>
            </a:r>
            <a:r>
              <a:rPr lang="en-US" sz="2400" dirty="0" smtClean="0"/>
              <a:t>t </a:t>
            </a:r>
            <a:r>
              <a:rPr lang="en-US" sz="2400" dirty="0" smtClean="0"/>
              <a:t>allows the hardware to fully exploit the application’s data parallelism by explicitly specifying that parallelism in the program. </a:t>
            </a:r>
            <a:endParaRPr lang="tr-TR" sz="2400" dirty="0" smtClean="0"/>
          </a:p>
          <a:p>
            <a:r>
              <a:rPr lang="en-US" sz="2400" dirty="0" smtClean="0"/>
              <a:t>The result is a programming model that allows its users to take full advantage of the GPU’s powerful hardware but also permits an increasingly high-level programming model that enables productive authoring of complex applications.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/>
              <a:t>GPGPU Software Environments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noProof="1" smtClean="0"/>
              <a:t>OPEN CL</a:t>
            </a:r>
          </a:p>
          <a:p>
            <a:pPr lvl="1"/>
            <a:r>
              <a:rPr lang="en-US" sz="1800" noProof="1" smtClean="0"/>
              <a:t>F</a:t>
            </a:r>
            <a:r>
              <a:rPr lang="en-US" sz="1800" noProof="1" smtClean="0"/>
              <a:t>irst </a:t>
            </a:r>
            <a:r>
              <a:rPr lang="en-US" sz="1800" noProof="1" smtClean="0"/>
              <a:t>open</a:t>
            </a:r>
            <a:r>
              <a:rPr lang="en-US" sz="1800" noProof="1" smtClean="0"/>
              <a:t>, royalty-free standard for general-purpose parallel programming of heterogeneous </a:t>
            </a:r>
            <a:r>
              <a:rPr lang="en-US" sz="1800" noProof="1" smtClean="0"/>
              <a:t>systems</a:t>
            </a:r>
            <a:endParaRPr lang="en-US" sz="1800" noProof="1" smtClean="0"/>
          </a:p>
          <a:p>
            <a:r>
              <a:rPr lang="en-US" sz="3200" noProof="1" smtClean="0"/>
              <a:t>Brook</a:t>
            </a:r>
            <a:r>
              <a:rPr lang="en-US" sz="3200" noProof="1" smtClean="0"/>
              <a:t> </a:t>
            </a:r>
            <a:r>
              <a:rPr lang="en-US" sz="3200" noProof="1" smtClean="0"/>
              <a:t>GPU</a:t>
            </a:r>
            <a:endParaRPr lang="en-US" sz="3200" noProof="1" smtClean="0"/>
          </a:p>
          <a:p>
            <a:pPr lvl="1"/>
            <a:r>
              <a:rPr lang="en-US" sz="1800" noProof="1" smtClean="0"/>
              <a:t>Develop at Stanford </a:t>
            </a:r>
            <a:r>
              <a:rPr lang="en-US" sz="1800" noProof="1" smtClean="0"/>
              <a:t>Uni</a:t>
            </a:r>
            <a:r>
              <a:rPr lang="en-US" sz="1800" noProof="1" smtClean="0"/>
              <a:t>. Compiler for Graphics </a:t>
            </a:r>
            <a:r>
              <a:rPr lang="en-US" sz="1800" noProof="1" smtClean="0"/>
              <a:t>hardware</a:t>
            </a:r>
            <a:r>
              <a:rPr lang="en-US" sz="1800" noProof="1" smtClean="0"/>
              <a:t>, Backend </a:t>
            </a:r>
            <a:r>
              <a:rPr lang="en-US" sz="1800" noProof="1" smtClean="0"/>
              <a:t>support</a:t>
            </a:r>
            <a:endParaRPr lang="en-US" sz="1800" noProof="1" smtClean="0"/>
          </a:p>
          <a:p>
            <a:r>
              <a:rPr lang="en-US" sz="3200" noProof="1" smtClean="0"/>
              <a:t>CUDA </a:t>
            </a:r>
            <a:endParaRPr lang="en-US" sz="3200" noProof="1" smtClean="0"/>
          </a:p>
          <a:p>
            <a:pPr lvl="1"/>
            <a:r>
              <a:rPr lang="en-US" sz="1800" noProof="1" smtClean="0"/>
              <a:t>C</a:t>
            </a:r>
            <a:r>
              <a:rPr lang="en-US" sz="1800" noProof="1" smtClean="0"/>
              <a:t>omputing architecture and programming model developed by </a:t>
            </a:r>
            <a:r>
              <a:rPr lang="en-US" sz="1800" noProof="1" smtClean="0"/>
              <a:t>NVIDIA</a:t>
            </a:r>
            <a:endParaRPr lang="en-US" sz="1800" noProof="1" smtClean="0"/>
          </a:p>
          <a:p>
            <a:r>
              <a:rPr lang="en-US" sz="3200" noProof="1" smtClean="0"/>
              <a:t>STREAM</a:t>
            </a:r>
            <a:endParaRPr lang="en-US" sz="3200" noProof="1" smtClean="0"/>
          </a:p>
          <a:p>
            <a:pPr lvl="1"/>
            <a:r>
              <a:rPr lang="en-US" sz="1800" noProof="1" smtClean="0"/>
              <a:t>ATI Stream technology is a set of advanced hardware and software technologies that enable AMD graphics processors </a:t>
            </a:r>
            <a:r>
              <a:rPr lang="en-US" sz="1800" noProof="1" smtClean="0"/>
              <a:t>(GPU)</a:t>
            </a:r>
            <a:endParaRPr lang="en-US" sz="1800" noProof="1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/>
              <a:t>GPGPU Future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NVIDIA TESLA</a:t>
            </a:r>
          </a:p>
          <a:p>
            <a:pPr lvl="1"/>
            <a:r>
              <a:rPr lang="en-US" sz="1800" noProof="1" smtClean="0"/>
              <a:t>Based</a:t>
            </a:r>
            <a:r>
              <a:rPr lang="en-US" sz="1800" noProof="1" smtClean="0"/>
              <a:t> On </a:t>
            </a:r>
            <a:r>
              <a:rPr lang="en-US" sz="1800" noProof="1" smtClean="0"/>
              <a:t>CUDA</a:t>
            </a:r>
            <a:r>
              <a:rPr lang="en-US" sz="1800" noProof="1" smtClean="0"/>
              <a:t>, </a:t>
            </a:r>
            <a:r>
              <a:rPr lang="en-US" sz="1800" noProof="1" smtClean="0"/>
              <a:t>C</a:t>
            </a:r>
            <a:r>
              <a:rPr lang="en-US" sz="1800" noProof="1" smtClean="0"/>
              <a:t>++ </a:t>
            </a:r>
            <a:r>
              <a:rPr lang="en-US" sz="1800" noProof="1" smtClean="0"/>
              <a:t>Support,</a:t>
            </a:r>
            <a:r>
              <a:rPr lang="en-US" sz="1800" noProof="1" smtClean="0"/>
              <a:t> When compared to the latest quad-core </a:t>
            </a:r>
            <a:r>
              <a:rPr lang="en-US" sz="1800" noProof="1" smtClean="0"/>
              <a:t>CPU</a:t>
            </a:r>
            <a:r>
              <a:rPr lang="en-US" sz="1800" noProof="1" smtClean="0"/>
              <a:t>, Tesla 20-series GPU computing processors deliver equivalent performance at 1/20th the power consumption and 1/10th the </a:t>
            </a:r>
            <a:r>
              <a:rPr lang="en-US" sz="1800" noProof="1" smtClean="0"/>
              <a:t>cost.</a:t>
            </a:r>
            <a:endParaRPr lang="tr-TR" sz="3000" dirty="0" smtClean="0"/>
          </a:p>
          <a:p>
            <a:r>
              <a:rPr lang="tr-TR" sz="3200" dirty="0" smtClean="0"/>
              <a:t>AMD FUSION</a:t>
            </a:r>
          </a:p>
          <a:p>
            <a:pPr lvl="1"/>
            <a:r>
              <a:rPr lang="en-US" sz="1800" dirty="0" smtClean="0"/>
              <a:t>AMD Fusion is the codename for a future next-generation microprocessor design and a product of the merger between AMD and </a:t>
            </a:r>
            <a:r>
              <a:rPr lang="en-US" sz="1800" dirty="0" smtClean="0"/>
              <a:t>ATI</a:t>
            </a:r>
            <a:r>
              <a:rPr lang="tr-TR" sz="1800" dirty="0" smtClean="0"/>
              <a:t>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3" descr="E:\Seminar\images\amd_logo_we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5301208"/>
            <a:ext cx="1866123" cy="457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24" descr="E:\Seminar\images\CSLogo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869160"/>
            <a:ext cx="1524000" cy="933450"/>
          </a:xfrm>
          <a:prstGeom prst="rect">
            <a:avLst/>
          </a:prstGeom>
          <a:noFill/>
        </p:spPr>
      </p:pic>
      <p:pic>
        <p:nvPicPr>
          <p:cNvPr id="7" name="Picture 27" descr="E:\Seminar\images\nvidia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5229200"/>
            <a:ext cx="2682239" cy="609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5301208"/>
            <a:ext cx="15430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Başlık"/>
          <p:cNvSpPr>
            <a:spLocks noGrp="1"/>
          </p:cNvSpPr>
          <p:nvPr>
            <p:ph type="title"/>
          </p:nvPr>
        </p:nvSpPr>
        <p:spPr>
          <a:xfrm>
            <a:off x="611560" y="1916832"/>
            <a:ext cx="8229600" cy="1143000"/>
          </a:xfrm>
        </p:spPr>
        <p:txBody>
          <a:bodyPr/>
          <a:lstStyle/>
          <a:p>
            <a:pPr algn="ctr"/>
            <a:r>
              <a:rPr lang="tr-TR" dirty="0" smtClean="0"/>
              <a:t>THANK YOU!</a:t>
            </a:r>
            <a:endParaRPr lang="en-US" dirty="0"/>
          </a:p>
        </p:txBody>
      </p:sp>
      <p:sp>
        <p:nvSpPr>
          <p:cNvPr id="11" name="2 İçerik Yer Tutucusu"/>
          <p:cNvSpPr txBox="1">
            <a:spLocks/>
          </p:cNvSpPr>
          <p:nvPr/>
        </p:nvSpPr>
        <p:spPr>
          <a:xfrm>
            <a:off x="395536" y="3789040"/>
            <a:ext cx="8229600" cy="62942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3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 would also like to </a:t>
            </a:r>
            <a:r>
              <a:rPr kumimoji="0" lang="en-US" sz="3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thank</a:t>
            </a:r>
            <a:r>
              <a:rPr kumimoji="0" lang="en-US" sz="3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endParaRPr kumimoji="0" lang="en-US" sz="3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GPGPU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We would be concentrating on,</a:t>
            </a:r>
          </a:p>
          <a:p>
            <a:r>
              <a:rPr lang="en-US" sz="2400" dirty="0" smtClean="0"/>
              <a:t>What is </a:t>
            </a:r>
            <a:r>
              <a:rPr lang="tr-TR" sz="2400" dirty="0" smtClean="0"/>
              <a:t>GPGPU</a:t>
            </a:r>
            <a:endParaRPr lang="en-US" sz="2400" dirty="0" smtClean="0"/>
          </a:p>
          <a:p>
            <a:r>
              <a:rPr lang="en-US" sz="2400" dirty="0" smtClean="0"/>
              <a:t>Why </a:t>
            </a:r>
            <a:r>
              <a:rPr lang="tr-TR" sz="2400" dirty="0" smtClean="0"/>
              <a:t>GPGPU</a:t>
            </a:r>
            <a:endParaRPr lang="en-US" sz="2400" dirty="0" smtClean="0"/>
          </a:p>
          <a:p>
            <a:r>
              <a:rPr lang="en-US" sz="2400" dirty="0" smtClean="0"/>
              <a:t>GPU </a:t>
            </a:r>
            <a:r>
              <a:rPr lang="en-US" sz="2400" dirty="0" smtClean="0"/>
              <a:t>Architecture</a:t>
            </a:r>
            <a:endParaRPr lang="en-US" sz="2400" dirty="0" smtClean="0"/>
          </a:p>
          <a:p>
            <a:r>
              <a:rPr lang="tr-TR" sz="2400" dirty="0" smtClean="0"/>
              <a:t>GPGPU</a:t>
            </a:r>
            <a:r>
              <a:rPr lang="en-US" sz="2400" dirty="0" smtClean="0"/>
              <a:t> </a:t>
            </a:r>
            <a:r>
              <a:rPr lang="en-US" sz="2400" dirty="0" smtClean="0"/>
              <a:t>Computing Model</a:t>
            </a:r>
          </a:p>
          <a:p>
            <a:r>
              <a:rPr lang="en-US" sz="2400" dirty="0" smtClean="0"/>
              <a:t>Software Environment </a:t>
            </a:r>
          </a:p>
          <a:p>
            <a:r>
              <a:rPr lang="en-US" sz="2400" dirty="0" smtClean="0"/>
              <a:t>Future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What Is GPGPU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noProof="1" smtClean="0"/>
              <a:t>GPGPU(General-Purpose </a:t>
            </a:r>
            <a:r>
              <a:rPr lang="en-US" sz="2800" noProof="1" smtClean="0"/>
              <a:t>computation on Graphics </a:t>
            </a:r>
            <a:r>
              <a:rPr lang="en-US" sz="2800" noProof="1" smtClean="0"/>
              <a:t>Processing </a:t>
            </a:r>
            <a:r>
              <a:rPr lang="en-US" sz="2800" noProof="1" smtClean="0"/>
              <a:t>Units</a:t>
            </a:r>
            <a:r>
              <a:rPr lang="en-US" sz="2800" noProof="1" smtClean="0"/>
              <a:t>) </a:t>
            </a:r>
            <a:endParaRPr lang="en-US" sz="2800" noProof="1" smtClean="0"/>
          </a:p>
          <a:p>
            <a:r>
              <a:rPr lang="en-US" sz="2800" noProof="1" smtClean="0"/>
              <a:t>GPU typically handles computation only for computer graphics to perform computation in applications traditionally handled by the </a:t>
            </a:r>
            <a:r>
              <a:rPr lang="en-US" sz="2800" noProof="1" smtClean="0"/>
              <a:t>CPU</a:t>
            </a:r>
            <a:endParaRPr lang="en-US" sz="2800" noProof="1" smtClean="0"/>
          </a:p>
          <a:p>
            <a:r>
              <a:rPr lang="en-US" sz="2800" noProof="1" smtClean="0"/>
              <a:t>Once specially designed for computer graphics and difficult to </a:t>
            </a:r>
            <a:r>
              <a:rPr lang="en-US" sz="2800" noProof="1" smtClean="0"/>
              <a:t>program</a:t>
            </a:r>
            <a:r>
              <a:rPr lang="en-US" sz="2800" noProof="1" smtClean="0"/>
              <a:t>, today’s GPU’s are general-purpose parallel processors with support for accessible programming languages such as C developers who port their applications to GPUs for optimized CPU </a:t>
            </a:r>
            <a:r>
              <a:rPr lang="en-US" sz="2800" noProof="1" smtClean="0"/>
              <a:t>applications.</a:t>
            </a:r>
            <a:endParaRPr lang="en-US" sz="2800" noProof="1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What </a:t>
            </a:r>
            <a:r>
              <a:rPr lang="en-US" noProof="1" smtClean="0"/>
              <a:t>Is </a:t>
            </a:r>
            <a:r>
              <a:rPr lang="en-US" noProof="1" smtClean="0"/>
              <a:t>GPGPU</a:t>
            </a:r>
            <a:r>
              <a:rPr lang="tr-TR" noProof="1" smtClean="0"/>
              <a:t> (continued)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4437112"/>
            <a:ext cx="8229600" cy="2103512"/>
          </a:xfrm>
        </p:spPr>
        <p:txBody>
          <a:bodyPr>
            <a:normAutofit/>
          </a:bodyPr>
          <a:lstStyle/>
          <a:p>
            <a:r>
              <a:rPr lang="en-US" sz="2800" noProof="1" smtClean="0"/>
              <a:t>The</a:t>
            </a:r>
            <a:r>
              <a:rPr lang="en-US" sz="2800" noProof="1" smtClean="0"/>
              <a:t> model for GPU computing is to use a CPU and GPU together in a heterogeneous co-processing computing </a:t>
            </a:r>
            <a:r>
              <a:rPr lang="en-US" sz="2800" noProof="1" smtClean="0"/>
              <a:t>model.</a:t>
            </a:r>
            <a:endParaRPr lang="en-US" sz="2800" noProof="1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3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916832"/>
            <a:ext cx="53721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Wh</a:t>
            </a:r>
            <a:r>
              <a:rPr lang="tr-TR" noProof="1" smtClean="0"/>
              <a:t>y</a:t>
            </a:r>
            <a:r>
              <a:rPr lang="en-US" noProof="1" smtClean="0"/>
              <a:t> </a:t>
            </a:r>
            <a:r>
              <a:rPr lang="en-US" noProof="1" smtClean="0"/>
              <a:t>GPGPU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Parallelism is the future of computing </a:t>
            </a:r>
            <a:endParaRPr lang="tr-TR" sz="2800" dirty="0" smtClean="0"/>
          </a:p>
          <a:p>
            <a:r>
              <a:rPr lang="en-US" sz="2800" dirty="0" smtClean="0"/>
              <a:t>The developer is tasked with launching 10s of 1000s of threads simultaneously. The GPU hardware manages the threads and does thread scheduling.</a:t>
            </a:r>
            <a:endParaRPr lang="tr-TR" sz="2800" dirty="0" smtClean="0"/>
          </a:p>
          <a:p>
            <a:endParaRPr lang="en-US" sz="2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Wh</a:t>
            </a:r>
            <a:r>
              <a:rPr lang="tr-TR" noProof="1" smtClean="0"/>
              <a:t>y</a:t>
            </a:r>
            <a:r>
              <a:rPr lang="en-US" noProof="1" smtClean="0"/>
              <a:t> GPGPU</a:t>
            </a:r>
            <a:r>
              <a:rPr lang="tr-TR" noProof="1" smtClean="0"/>
              <a:t> (continued)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Computational requirements are </a:t>
            </a:r>
            <a:r>
              <a:rPr lang="en-US" sz="2800" dirty="0" smtClean="0"/>
              <a:t>large</a:t>
            </a:r>
            <a:endParaRPr lang="tr-TR" sz="2800" dirty="0" smtClean="0"/>
          </a:p>
          <a:p>
            <a:pPr lvl="1"/>
            <a:r>
              <a:rPr lang="en-US" sz="1800" dirty="0" smtClean="0"/>
              <a:t>GPUs must deliver an enormous amount of compute performance to satisfy the demand of complex real-time applications</a:t>
            </a:r>
            <a:endParaRPr lang="tr-TR" sz="1800" b="1" dirty="0" smtClean="0"/>
          </a:p>
          <a:p>
            <a:r>
              <a:rPr lang="en-US" sz="2800" dirty="0" smtClean="0"/>
              <a:t>Parallelism is </a:t>
            </a:r>
            <a:r>
              <a:rPr lang="en-US" sz="2800" dirty="0" smtClean="0"/>
              <a:t>substantial</a:t>
            </a:r>
            <a:endParaRPr lang="tr-TR" sz="2800" dirty="0" smtClean="0"/>
          </a:p>
          <a:p>
            <a:pPr lvl="1"/>
            <a:r>
              <a:rPr lang="en-US" sz="1800" dirty="0" smtClean="0"/>
              <a:t>Fortunately, the graphics pipeline is well suited for parallelism</a:t>
            </a:r>
            <a:endParaRPr lang="tr-TR" sz="1800" b="1" dirty="0" smtClean="0"/>
          </a:p>
          <a:p>
            <a:r>
              <a:rPr lang="en-US" sz="2800" dirty="0" smtClean="0"/>
              <a:t>Throughput is more important than </a:t>
            </a:r>
            <a:r>
              <a:rPr lang="en-US" sz="2800" dirty="0" smtClean="0"/>
              <a:t>latency</a:t>
            </a:r>
            <a:endParaRPr lang="tr-TR" sz="2800" dirty="0" smtClean="0"/>
          </a:p>
          <a:p>
            <a:pPr lvl="1"/>
            <a:r>
              <a:rPr lang="en-US" sz="1800" dirty="0" smtClean="0"/>
              <a:t>GPU implementations of the graphics pipeline prioritize throughput over latency. The human visual system operates on millisecond time scales, while operations within a modern processor take nanoseconds. </a:t>
            </a:r>
            <a:endParaRPr lang="tr-TR" sz="1800" dirty="0" smtClean="0"/>
          </a:p>
          <a:p>
            <a:pPr lvl="1">
              <a:buNone/>
            </a:pPr>
            <a:endParaRPr lang="tr-TR" sz="1800" b="1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1" smtClean="0"/>
              <a:t>GPGPU Architecture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629424"/>
          </a:xfrm>
        </p:spPr>
        <p:txBody>
          <a:bodyPr>
            <a:normAutofit/>
          </a:bodyPr>
          <a:lstStyle/>
          <a:p>
            <a:r>
              <a:rPr lang="en-US" sz="2800" noProof="1" smtClean="0"/>
              <a:t>The</a:t>
            </a:r>
            <a:r>
              <a:rPr lang="en-US" sz="2800" noProof="1" smtClean="0"/>
              <a:t> Graphics </a:t>
            </a:r>
            <a:r>
              <a:rPr lang="en-US" sz="2800" noProof="1" smtClean="0"/>
              <a:t>Pipeline</a:t>
            </a:r>
            <a:endParaRPr lang="en-US" sz="2800" b="1" noProof="1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/>
        </p:nvGraphicFramePr>
        <p:xfrm>
          <a:off x="539552" y="2708920"/>
          <a:ext cx="8153400" cy="3127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51377" y="4293038"/>
            <a:ext cx="2133600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smtClean="0"/>
              <a:t>Available operations are configurable but not programmable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noProof="1" smtClean="0"/>
              <a:t>GPGPU Architecture (continued)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800" b="1" noProof="1" smtClean="0"/>
              <a:t>Vertex</a:t>
            </a:r>
            <a:r>
              <a:rPr lang="en-US" sz="2800" b="1" noProof="1" smtClean="0"/>
              <a:t> </a:t>
            </a:r>
            <a:r>
              <a:rPr lang="en-US" sz="2800" b="1" noProof="1" smtClean="0"/>
              <a:t>Operations:</a:t>
            </a:r>
            <a:r>
              <a:rPr lang="en-US" sz="2800" noProof="1" smtClean="0"/>
              <a:t> Each vertex must be transformed into screen space and </a:t>
            </a:r>
            <a:r>
              <a:rPr lang="en-US" sz="2800" noProof="1" smtClean="0"/>
              <a:t>shaded</a:t>
            </a:r>
            <a:r>
              <a:rPr lang="en-US" sz="2800" noProof="1" smtClean="0"/>
              <a:t>, typically through computing their interaction with the lights in the </a:t>
            </a:r>
            <a:r>
              <a:rPr lang="en-US" sz="2800" noProof="1" smtClean="0"/>
              <a:t>scene</a:t>
            </a:r>
            <a:r>
              <a:rPr lang="en-US" sz="2800" noProof="1" smtClean="0"/>
              <a:t>. Because typical scenes have tens to hundreds of thousands of </a:t>
            </a:r>
            <a:r>
              <a:rPr lang="en-US" sz="2800" noProof="1" smtClean="0"/>
              <a:t>vertices</a:t>
            </a:r>
            <a:r>
              <a:rPr lang="en-US" sz="2800" noProof="1" smtClean="0"/>
              <a:t>, and each vertex can be computed </a:t>
            </a:r>
            <a:r>
              <a:rPr lang="en-US" sz="2800" noProof="1" smtClean="0"/>
              <a:t>independently</a:t>
            </a:r>
            <a:r>
              <a:rPr lang="en-US" sz="2800" noProof="1" smtClean="0"/>
              <a:t>, this </a:t>
            </a:r>
            <a:r>
              <a:rPr lang="en-US" sz="2900" noProof="1" smtClean="0"/>
              <a:t>stage</a:t>
            </a:r>
            <a:r>
              <a:rPr lang="en-US" sz="2800" noProof="1" smtClean="0"/>
              <a:t> is well suited for parallel </a:t>
            </a:r>
            <a:r>
              <a:rPr lang="en-US" sz="2800" noProof="1" smtClean="0"/>
              <a:t>hardware.</a:t>
            </a:r>
            <a:endParaRPr lang="en-US" sz="2800" noProof="1" smtClean="0"/>
          </a:p>
          <a:p>
            <a:pPr>
              <a:buNone/>
            </a:pPr>
            <a:endParaRPr lang="en-US" sz="2800" noProof="1" smtClean="0"/>
          </a:p>
          <a:p>
            <a:r>
              <a:rPr lang="en-US" sz="2800" b="1" noProof="1" smtClean="0"/>
              <a:t>Primitive </a:t>
            </a:r>
            <a:r>
              <a:rPr lang="en-US" sz="2800" b="1" noProof="1" smtClean="0"/>
              <a:t>Assembly:</a:t>
            </a:r>
            <a:r>
              <a:rPr lang="en-US" sz="2800" noProof="1" smtClean="0"/>
              <a:t> The vertices are assembled into </a:t>
            </a:r>
            <a:r>
              <a:rPr lang="en-US" sz="2800" noProof="1" smtClean="0"/>
              <a:t>triangles</a:t>
            </a:r>
            <a:r>
              <a:rPr lang="en-US" sz="2800" noProof="1" smtClean="0"/>
              <a:t>, the fundamental hardware-supported primitive in today’s </a:t>
            </a:r>
            <a:r>
              <a:rPr lang="en-US" sz="2800" noProof="1" smtClean="0"/>
              <a:t>GPUs.</a:t>
            </a:r>
            <a:endParaRPr lang="en-US" sz="2800" noProof="1" smtClean="0"/>
          </a:p>
          <a:p>
            <a:pPr>
              <a:buNone/>
            </a:pPr>
            <a:endParaRPr lang="en-US" sz="2800" noProof="1" smtClean="0"/>
          </a:p>
          <a:p>
            <a:r>
              <a:rPr lang="en-US" sz="2800" b="1" noProof="1" smtClean="0"/>
              <a:t>Rasterization:</a:t>
            </a:r>
            <a:r>
              <a:rPr lang="en-US" sz="2800" noProof="1" smtClean="0"/>
              <a:t> Rasterization is the process of determining which screen-space pixel locations are covered by each </a:t>
            </a:r>
            <a:r>
              <a:rPr lang="en-US" sz="2800" noProof="1" smtClean="0"/>
              <a:t>triangle</a:t>
            </a:r>
            <a:r>
              <a:rPr lang="en-US" sz="2800" noProof="1" smtClean="0"/>
              <a:t>. </a:t>
            </a:r>
            <a:endParaRPr lang="en-US" sz="2800" noProof="1" smtClean="0"/>
          </a:p>
          <a:p>
            <a:r>
              <a:rPr lang="en-US" sz="2800" b="1" noProof="1" smtClean="0"/>
              <a:t>Fragment </a:t>
            </a:r>
            <a:r>
              <a:rPr lang="en-US" sz="2800" b="1" noProof="1" smtClean="0"/>
              <a:t>Operations:</a:t>
            </a:r>
            <a:r>
              <a:rPr lang="en-US" sz="2800" noProof="1" smtClean="0"/>
              <a:t> Using color information from the vertices and possibly fetching additional data from globalmemory in the form of textures </a:t>
            </a:r>
            <a:r>
              <a:rPr lang="en-US" sz="2800" noProof="1" smtClean="0"/>
              <a:t>(</a:t>
            </a:r>
            <a:r>
              <a:rPr lang="en-US" sz="2800" noProof="1" smtClean="0"/>
              <a:t>images that are mapped onto </a:t>
            </a:r>
            <a:r>
              <a:rPr lang="en-US" sz="2800" noProof="1" smtClean="0"/>
              <a:t>surfaces</a:t>
            </a:r>
            <a:r>
              <a:rPr lang="en-US" sz="2800" noProof="1" smtClean="0"/>
              <a:t>), each fragment is shaded to determine its final </a:t>
            </a:r>
            <a:r>
              <a:rPr lang="en-US" sz="2800" noProof="1" smtClean="0"/>
              <a:t>color</a:t>
            </a:r>
            <a:r>
              <a:rPr lang="en-US" sz="2800" noProof="1" smtClean="0"/>
              <a:t>. </a:t>
            </a:r>
            <a:endParaRPr lang="en-US" sz="2800" noProof="1" smtClean="0"/>
          </a:p>
          <a:p>
            <a:pPr>
              <a:buNone/>
            </a:pPr>
            <a:endParaRPr lang="en-US" sz="2800" noProof="1" smtClean="0"/>
          </a:p>
          <a:p>
            <a:r>
              <a:rPr lang="en-US" sz="2800" b="1" noProof="1" smtClean="0"/>
              <a:t>Composition</a:t>
            </a:r>
            <a:r>
              <a:rPr lang="en-US" sz="2800" b="1" noProof="1" smtClean="0"/>
              <a:t>: </a:t>
            </a:r>
            <a:r>
              <a:rPr lang="en-US" sz="2800" noProof="1" smtClean="0"/>
              <a:t>Fragments are assembled into a final image with one color per </a:t>
            </a:r>
            <a:r>
              <a:rPr lang="en-US" sz="2800" noProof="1" smtClean="0"/>
              <a:t>pixel</a:t>
            </a:r>
            <a:r>
              <a:rPr lang="en-US" sz="2800" noProof="1" smtClean="0"/>
              <a:t>, usually by keeping the closest fragment to the camera for each pixel </a:t>
            </a:r>
            <a:r>
              <a:rPr lang="en-US" sz="2800" noProof="1" smtClean="0"/>
              <a:t>location.</a:t>
            </a:r>
            <a:endParaRPr lang="en-US" sz="2800" noProof="1" smtClean="0"/>
          </a:p>
          <a:p>
            <a:pPr>
              <a:buNone/>
            </a:pPr>
            <a:endParaRPr lang="en-US" sz="2800" noProof="1" smtClean="0"/>
          </a:p>
          <a:p>
            <a:pPr>
              <a:buNone/>
            </a:pPr>
            <a:endParaRPr lang="en-US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noProof="1" smtClean="0"/>
              <a:t>Programming GPGPU (Old)</a:t>
            </a:r>
            <a:endParaRPr lang="en-US" noProof="1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 smtClean="0"/>
              <a:t>1) </a:t>
            </a:r>
            <a:r>
              <a:rPr lang="en-US" sz="2800" noProof="1" smtClean="0"/>
              <a:t>The programmer specifies a geometric primitive that covers a computation domain of interest</a:t>
            </a:r>
            <a:r>
              <a:rPr lang="en-US" sz="2800" noProof="1" smtClean="0"/>
              <a:t>. </a:t>
            </a:r>
            <a:r>
              <a:rPr lang="en-US" sz="2800" noProof="1" smtClean="0"/>
              <a:t>The</a:t>
            </a:r>
            <a:r>
              <a:rPr lang="en-US" sz="2800" noProof="1" smtClean="0"/>
              <a:t> rasterizer generates a fragment at each pixel location covered by that </a:t>
            </a:r>
            <a:r>
              <a:rPr lang="en-US" sz="2800" noProof="1" smtClean="0"/>
              <a:t>geometry</a:t>
            </a:r>
            <a:r>
              <a:rPr lang="en-US" sz="2800" noProof="1" smtClean="0"/>
              <a:t>. </a:t>
            </a:r>
            <a:r>
              <a:rPr lang="en-US" sz="2800" noProof="1" smtClean="0"/>
              <a:t>(</a:t>
            </a:r>
            <a:r>
              <a:rPr lang="en-US" sz="2800" noProof="1" smtClean="0"/>
              <a:t>In our </a:t>
            </a:r>
            <a:r>
              <a:rPr lang="en-US" sz="2800" noProof="1" smtClean="0"/>
              <a:t>example</a:t>
            </a:r>
            <a:r>
              <a:rPr lang="en-US" sz="2800" noProof="1" smtClean="0"/>
              <a:t>, our primitive must cover a grid of fragments equal to the domain size of our fluid </a:t>
            </a:r>
            <a:r>
              <a:rPr lang="en-US" sz="2800" noProof="1" smtClean="0"/>
              <a:t>simulation.)</a:t>
            </a:r>
            <a:endParaRPr lang="en-US" sz="2800" noProof="1" smtClean="0"/>
          </a:p>
          <a:p>
            <a:pPr>
              <a:buNone/>
            </a:pPr>
            <a:r>
              <a:rPr lang="en-US" sz="2800" noProof="1" smtClean="0"/>
              <a:t>2</a:t>
            </a:r>
            <a:r>
              <a:rPr lang="en-US" sz="2800" noProof="1" smtClean="0"/>
              <a:t>) Each fragment is shaded by an SPMD generalpurpose fragment </a:t>
            </a:r>
            <a:r>
              <a:rPr lang="en-US" sz="2800" noProof="1" smtClean="0"/>
              <a:t>program</a:t>
            </a:r>
            <a:r>
              <a:rPr lang="en-US" sz="2800" noProof="1" smtClean="0"/>
              <a:t>. </a:t>
            </a:r>
            <a:r>
              <a:rPr lang="en-US" sz="2800" noProof="1" smtClean="0"/>
              <a:t>(</a:t>
            </a:r>
            <a:r>
              <a:rPr lang="en-US" sz="2800" noProof="1" smtClean="0"/>
              <a:t>Each grid point runs the same program to update the state of its </a:t>
            </a:r>
            <a:r>
              <a:rPr lang="en-US" sz="2800" noProof="1" smtClean="0"/>
              <a:t>fluid.)</a:t>
            </a:r>
            <a:r>
              <a:rPr lang="en-US" sz="2800" noProof="1" smtClean="0"/>
              <a:t> </a:t>
            </a:r>
            <a:endParaRPr lang="en-US" sz="2800" noProof="1" smtClean="0"/>
          </a:p>
          <a:p>
            <a:pPr>
              <a:buNone/>
            </a:pPr>
            <a:r>
              <a:rPr lang="en-US" sz="2800" noProof="1" smtClean="0"/>
              <a:t>3</a:t>
            </a:r>
            <a:r>
              <a:rPr lang="en-US" sz="2800" noProof="1" smtClean="0"/>
              <a:t>) The fragment program computes the value of the fragment by a combination of math operations </a:t>
            </a:r>
            <a:r>
              <a:rPr lang="en-US" sz="2800" noProof="1" smtClean="0"/>
              <a:t>(</a:t>
            </a:r>
            <a:r>
              <a:rPr lang="en-US" sz="2800" noProof="1" smtClean="0"/>
              <a:t>Each grid point can access the state of its neighbors from the previous time step in computing its current </a:t>
            </a:r>
            <a:r>
              <a:rPr lang="en-US" sz="2800" noProof="1" smtClean="0"/>
              <a:t>value.)</a:t>
            </a:r>
            <a:endParaRPr lang="en-US" sz="2800" noProof="1" smtClean="0"/>
          </a:p>
          <a:p>
            <a:pPr>
              <a:buNone/>
            </a:pPr>
            <a:r>
              <a:rPr lang="en-US" sz="2800" noProof="1" smtClean="0"/>
              <a:t>4</a:t>
            </a:r>
            <a:r>
              <a:rPr lang="en-US" sz="2800" noProof="1" smtClean="0"/>
              <a:t>) The resulting buffer in global memory can then be used as an input on future </a:t>
            </a:r>
            <a:r>
              <a:rPr lang="en-US" sz="2800" noProof="1" smtClean="0"/>
              <a:t>passes</a:t>
            </a:r>
            <a:r>
              <a:rPr lang="en-US" sz="2800" noProof="1" smtClean="0"/>
              <a:t>. </a:t>
            </a:r>
            <a:r>
              <a:rPr lang="en-US" sz="2800" noProof="1" smtClean="0"/>
              <a:t>(</a:t>
            </a:r>
            <a:r>
              <a:rPr lang="en-US" sz="2800" noProof="1" smtClean="0"/>
              <a:t>The current state of the fluid will be used on the next time </a:t>
            </a:r>
            <a:r>
              <a:rPr lang="en-US" sz="2800" noProof="1" smtClean="0"/>
              <a:t>step.)</a:t>
            </a:r>
            <a:endParaRPr lang="en-US" sz="2800" noProof="1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</TotalTime>
  <Words>822</Words>
  <Application>Microsoft Office PowerPoint</Application>
  <PresentationFormat>Ekran Gösterisi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Flow</vt:lpstr>
      <vt:lpstr>GPGPU  General-Purpose computation on Graphics Processing Units</vt:lpstr>
      <vt:lpstr>GPGPU</vt:lpstr>
      <vt:lpstr>What Is GPGPU</vt:lpstr>
      <vt:lpstr>What Is GPGPU (continued)</vt:lpstr>
      <vt:lpstr>Why GPGPU</vt:lpstr>
      <vt:lpstr>Why GPGPU (continued)</vt:lpstr>
      <vt:lpstr>GPGPU Architecture</vt:lpstr>
      <vt:lpstr>GPGPU Architecture (continued)</vt:lpstr>
      <vt:lpstr>Programming GPGPU (Old)</vt:lpstr>
      <vt:lpstr>Programming GPGPU (New)</vt:lpstr>
      <vt:lpstr>Programming GPGPU Results</vt:lpstr>
      <vt:lpstr>GPGPU Software Environments</vt:lpstr>
      <vt:lpstr>GPGPU Future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GPGPU  General-Purpose computation on Graphics Processing Units</dc:title>
  <dc:creator>Tan</dc:creator>
  <cp:lastModifiedBy>Tan</cp:lastModifiedBy>
  <cp:revision>11</cp:revision>
  <dcterms:created xsi:type="dcterms:W3CDTF">2011-01-19T14:11:45Z</dcterms:created>
  <dcterms:modified xsi:type="dcterms:W3CDTF">2011-01-19T15:35:44Z</dcterms:modified>
</cp:coreProperties>
</file>